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95" d="100"/>
          <a:sy n="95" d="100"/>
        </p:scale>
        <p:origin x="-206" y="-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02C178-10D5-AEFB-743E-C8120F78C9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439DAFAD-8651-71C3-97A0-55137AC2CA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A842A180-997B-DCE6-C9DE-625AC880F036}"/>
              </a:ext>
            </a:extLst>
          </p:cNvPr>
          <p:cNvSpPr>
            <a:spLocks noGrp="1"/>
          </p:cNvSpPr>
          <p:nvPr>
            <p:ph type="dt" sz="half" idx="10"/>
          </p:nvPr>
        </p:nvSpPr>
        <p:spPr/>
        <p:txBody>
          <a:bodyPr/>
          <a:lstStyle/>
          <a:p>
            <a:fld id="{DF6AE9B3-E924-46C8-BE5C-1D2C8AAECF56}" type="datetimeFigureOut">
              <a:rPr lang="en-US" smtClean="0"/>
              <a:t>7/29/2024</a:t>
            </a:fld>
            <a:endParaRPr lang="en-US"/>
          </a:p>
        </p:txBody>
      </p:sp>
      <p:sp>
        <p:nvSpPr>
          <p:cNvPr id="5" name="Footer Placeholder 4">
            <a:extLst>
              <a:ext uri="{FF2B5EF4-FFF2-40B4-BE49-F238E27FC236}">
                <a16:creationId xmlns:a16="http://schemas.microsoft.com/office/drawing/2014/main" xmlns="" id="{7FC43402-C084-8BD2-AEA9-09A05D1BAB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4E54C27-0FAA-DF7F-9592-3BD5F7332607}"/>
              </a:ext>
            </a:extLst>
          </p:cNvPr>
          <p:cNvSpPr>
            <a:spLocks noGrp="1"/>
          </p:cNvSpPr>
          <p:nvPr>
            <p:ph type="sldNum" sz="quarter" idx="12"/>
          </p:nvPr>
        </p:nvSpPr>
        <p:spPr/>
        <p:txBody>
          <a:bodyPr/>
          <a:lstStyle/>
          <a:p>
            <a:fld id="{9363C32D-B4F7-4C17-8E53-651B3184D362}" type="slidenum">
              <a:rPr lang="en-US" smtClean="0"/>
              <a:t>‹#›</a:t>
            </a:fld>
            <a:endParaRPr lang="en-US"/>
          </a:p>
        </p:txBody>
      </p:sp>
    </p:spTree>
    <p:extLst>
      <p:ext uri="{BB962C8B-B14F-4D97-AF65-F5344CB8AC3E}">
        <p14:creationId xmlns:p14="http://schemas.microsoft.com/office/powerpoint/2010/main" val="399729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C626E7-5D82-7611-EE62-3277146545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D9118159-CEBA-4A69-6EE2-D23B9BF6A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6398626-596C-0984-508A-4117ED08438A}"/>
              </a:ext>
            </a:extLst>
          </p:cNvPr>
          <p:cNvSpPr>
            <a:spLocks noGrp="1"/>
          </p:cNvSpPr>
          <p:nvPr>
            <p:ph type="dt" sz="half" idx="10"/>
          </p:nvPr>
        </p:nvSpPr>
        <p:spPr/>
        <p:txBody>
          <a:bodyPr/>
          <a:lstStyle/>
          <a:p>
            <a:fld id="{DF6AE9B3-E924-46C8-BE5C-1D2C8AAECF56}" type="datetimeFigureOut">
              <a:rPr lang="en-US" smtClean="0"/>
              <a:t>7/29/2024</a:t>
            </a:fld>
            <a:endParaRPr lang="en-US"/>
          </a:p>
        </p:txBody>
      </p:sp>
      <p:sp>
        <p:nvSpPr>
          <p:cNvPr id="5" name="Footer Placeholder 4">
            <a:extLst>
              <a:ext uri="{FF2B5EF4-FFF2-40B4-BE49-F238E27FC236}">
                <a16:creationId xmlns:a16="http://schemas.microsoft.com/office/drawing/2014/main" xmlns="" id="{559C7022-2B4D-441C-7AA8-2A65E6DC68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43FB35A-CB21-BE74-1963-83F6C9ABBCB8}"/>
              </a:ext>
            </a:extLst>
          </p:cNvPr>
          <p:cNvSpPr>
            <a:spLocks noGrp="1"/>
          </p:cNvSpPr>
          <p:nvPr>
            <p:ph type="sldNum" sz="quarter" idx="12"/>
          </p:nvPr>
        </p:nvSpPr>
        <p:spPr/>
        <p:txBody>
          <a:bodyPr/>
          <a:lstStyle/>
          <a:p>
            <a:fld id="{9363C32D-B4F7-4C17-8E53-651B3184D362}" type="slidenum">
              <a:rPr lang="en-US" smtClean="0"/>
              <a:t>‹#›</a:t>
            </a:fld>
            <a:endParaRPr lang="en-US"/>
          </a:p>
        </p:txBody>
      </p:sp>
    </p:spTree>
    <p:extLst>
      <p:ext uri="{BB962C8B-B14F-4D97-AF65-F5344CB8AC3E}">
        <p14:creationId xmlns:p14="http://schemas.microsoft.com/office/powerpoint/2010/main" val="1536030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2DE7F1-5D51-44BA-44D1-DAB8288949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7C2AD41B-5A19-396B-D2EE-4512E60494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C06757F6-E769-9722-111C-F69A1F7F6EBD}"/>
              </a:ext>
            </a:extLst>
          </p:cNvPr>
          <p:cNvSpPr>
            <a:spLocks noGrp="1"/>
          </p:cNvSpPr>
          <p:nvPr>
            <p:ph type="dt" sz="half" idx="10"/>
          </p:nvPr>
        </p:nvSpPr>
        <p:spPr/>
        <p:txBody>
          <a:bodyPr/>
          <a:lstStyle/>
          <a:p>
            <a:fld id="{DF6AE9B3-E924-46C8-BE5C-1D2C8AAECF56}" type="datetimeFigureOut">
              <a:rPr lang="en-US" smtClean="0"/>
              <a:t>7/29/2024</a:t>
            </a:fld>
            <a:endParaRPr lang="en-US"/>
          </a:p>
        </p:txBody>
      </p:sp>
      <p:sp>
        <p:nvSpPr>
          <p:cNvPr id="5" name="Footer Placeholder 4">
            <a:extLst>
              <a:ext uri="{FF2B5EF4-FFF2-40B4-BE49-F238E27FC236}">
                <a16:creationId xmlns:a16="http://schemas.microsoft.com/office/drawing/2014/main" xmlns="" id="{CC8F0047-8186-8D8B-A65E-DF9250751D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E4611EB-D94F-BD61-A778-6782B607931A}"/>
              </a:ext>
            </a:extLst>
          </p:cNvPr>
          <p:cNvSpPr>
            <a:spLocks noGrp="1"/>
          </p:cNvSpPr>
          <p:nvPr>
            <p:ph type="sldNum" sz="quarter" idx="12"/>
          </p:nvPr>
        </p:nvSpPr>
        <p:spPr/>
        <p:txBody>
          <a:bodyPr/>
          <a:lstStyle/>
          <a:p>
            <a:fld id="{9363C32D-B4F7-4C17-8E53-651B3184D362}" type="slidenum">
              <a:rPr lang="en-US" smtClean="0"/>
              <a:t>‹#›</a:t>
            </a:fld>
            <a:endParaRPr lang="en-US"/>
          </a:p>
        </p:txBody>
      </p:sp>
    </p:spTree>
    <p:extLst>
      <p:ext uri="{BB962C8B-B14F-4D97-AF65-F5344CB8AC3E}">
        <p14:creationId xmlns:p14="http://schemas.microsoft.com/office/powerpoint/2010/main" val="3958412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F945EC-2D5B-B685-5411-FCCE22C05D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B4D16C64-0862-0D44-BB64-6555E72CD4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7F821B62-8662-3DE5-4EBD-89F1E5EF056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697ED0C7-E294-F23B-11EB-1ED2AB07EB5E}"/>
              </a:ext>
            </a:extLst>
          </p:cNvPr>
          <p:cNvSpPr>
            <a:spLocks noGrp="1"/>
          </p:cNvSpPr>
          <p:nvPr>
            <p:ph type="dt" sz="half" idx="10"/>
          </p:nvPr>
        </p:nvSpPr>
        <p:spPr/>
        <p:txBody>
          <a:bodyPr/>
          <a:lstStyle/>
          <a:p>
            <a:fld id="{DF6AE9B3-E924-46C8-BE5C-1D2C8AAECF56}" type="datetimeFigureOut">
              <a:rPr lang="en-US" smtClean="0"/>
              <a:t>7/29/2024</a:t>
            </a:fld>
            <a:endParaRPr lang="en-US"/>
          </a:p>
        </p:txBody>
      </p:sp>
      <p:sp>
        <p:nvSpPr>
          <p:cNvPr id="6" name="Footer Placeholder 5">
            <a:extLst>
              <a:ext uri="{FF2B5EF4-FFF2-40B4-BE49-F238E27FC236}">
                <a16:creationId xmlns:a16="http://schemas.microsoft.com/office/drawing/2014/main" xmlns="" id="{C826390D-FEE5-3933-B9D1-BF0C79CE67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EBD5586-1FBD-BD54-5491-D0E87E509C83}"/>
              </a:ext>
            </a:extLst>
          </p:cNvPr>
          <p:cNvSpPr>
            <a:spLocks noGrp="1"/>
          </p:cNvSpPr>
          <p:nvPr>
            <p:ph type="sldNum" sz="quarter" idx="12"/>
          </p:nvPr>
        </p:nvSpPr>
        <p:spPr/>
        <p:txBody>
          <a:bodyPr/>
          <a:lstStyle/>
          <a:p>
            <a:fld id="{9363C32D-B4F7-4C17-8E53-651B3184D362}" type="slidenum">
              <a:rPr lang="en-US" smtClean="0"/>
              <a:t>‹#›</a:t>
            </a:fld>
            <a:endParaRPr lang="en-US"/>
          </a:p>
        </p:txBody>
      </p:sp>
    </p:spTree>
    <p:extLst>
      <p:ext uri="{BB962C8B-B14F-4D97-AF65-F5344CB8AC3E}">
        <p14:creationId xmlns:p14="http://schemas.microsoft.com/office/powerpoint/2010/main" val="960259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9C519B-048E-BF52-A65C-D865D3E913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C6BF1415-3EB4-1BF3-D568-85E2237239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3AA7274D-7958-3487-FE5F-10FEDF0A2F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B038DA1E-49C3-55E3-97C4-E66A8187E8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E24049C-81C4-03C5-23AB-A44107CEC1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282F9C4A-D49F-BA11-D883-6927C2259B79}"/>
              </a:ext>
            </a:extLst>
          </p:cNvPr>
          <p:cNvSpPr>
            <a:spLocks noGrp="1"/>
          </p:cNvSpPr>
          <p:nvPr>
            <p:ph type="dt" sz="half" idx="10"/>
          </p:nvPr>
        </p:nvSpPr>
        <p:spPr/>
        <p:txBody>
          <a:bodyPr/>
          <a:lstStyle/>
          <a:p>
            <a:fld id="{DF6AE9B3-E924-46C8-BE5C-1D2C8AAECF56}" type="datetimeFigureOut">
              <a:rPr lang="en-US" smtClean="0"/>
              <a:t>7/29/2024</a:t>
            </a:fld>
            <a:endParaRPr lang="en-US"/>
          </a:p>
        </p:txBody>
      </p:sp>
      <p:sp>
        <p:nvSpPr>
          <p:cNvPr id="8" name="Footer Placeholder 7">
            <a:extLst>
              <a:ext uri="{FF2B5EF4-FFF2-40B4-BE49-F238E27FC236}">
                <a16:creationId xmlns:a16="http://schemas.microsoft.com/office/drawing/2014/main" xmlns="" id="{324F7D02-8672-2FA7-EC66-C57B826CE33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7211C0D9-F6E0-7A0B-E92B-F47CFAF5653A}"/>
              </a:ext>
            </a:extLst>
          </p:cNvPr>
          <p:cNvSpPr>
            <a:spLocks noGrp="1"/>
          </p:cNvSpPr>
          <p:nvPr>
            <p:ph type="sldNum" sz="quarter" idx="12"/>
          </p:nvPr>
        </p:nvSpPr>
        <p:spPr/>
        <p:txBody>
          <a:bodyPr/>
          <a:lstStyle/>
          <a:p>
            <a:fld id="{9363C32D-B4F7-4C17-8E53-651B3184D362}" type="slidenum">
              <a:rPr lang="en-US" smtClean="0"/>
              <a:t>‹#›</a:t>
            </a:fld>
            <a:endParaRPr lang="en-US"/>
          </a:p>
        </p:txBody>
      </p:sp>
    </p:spTree>
    <p:extLst>
      <p:ext uri="{BB962C8B-B14F-4D97-AF65-F5344CB8AC3E}">
        <p14:creationId xmlns:p14="http://schemas.microsoft.com/office/powerpoint/2010/main" val="4257446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5537B-AF6A-D60C-5A96-832D5FA79C8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5659F2F4-F190-C03D-FB93-75B983B70F35}"/>
              </a:ext>
            </a:extLst>
          </p:cNvPr>
          <p:cNvSpPr>
            <a:spLocks noGrp="1"/>
          </p:cNvSpPr>
          <p:nvPr>
            <p:ph type="dt" sz="half" idx="10"/>
          </p:nvPr>
        </p:nvSpPr>
        <p:spPr/>
        <p:txBody>
          <a:bodyPr/>
          <a:lstStyle/>
          <a:p>
            <a:fld id="{DF6AE9B3-E924-46C8-BE5C-1D2C8AAECF56}" type="datetimeFigureOut">
              <a:rPr lang="en-US" smtClean="0"/>
              <a:t>7/29/2024</a:t>
            </a:fld>
            <a:endParaRPr lang="en-US"/>
          </a:p>
        </p:txBody>
      </p:sp>
      <p:sp>
        <p:nvSpPr>
          <p:cNvPr id="4" name="Footer Placeholder 3">
            <a:extLst>
              <a:ext uri="{FF2B5EF4-FFF2-40B4-BE49-F238E27FC236}">
                <a16:creationId xmlns:a16="http://schemas.microsoft.com/office/drawing/2014/main" xmlns="" id="{BAD7490E-C54C-152B-4517-1AE28100FE0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0D5E429F-65B4-A6DE-C220-AEA1D7729D7C}"/>
              </a:ext>
            </a:extLst>
          </p:cNvPr>
          <p:cNvSpPr>
            <a:spLocks noGrp="1"/>
          </p:cNvSpPr>
          <p:nvPr>
            <p:ph type="sldNum" sz="quarter" idx="12"/>
          </p:nvPr>
        </p:nvSpPr>
        <p:spPr/>
        <p:txBody>
          <a:bodyPr/>
          <a:lstStyle/>
          <a:p>
            <a:fld id="{9363C32D-B4F7-4C17-8E53-651B3184D362}" type="slidenum">
              <a:rPr lang="en-US" smtClean="0"/>
              <a:t>‹#›</a:t>
            </a:fld>
            <a:endParaRPr lang="en-US"/>
          </a:p>
        </p:txBody>
      </p:sp>
    </p:spTree>
    <p:extLst>
      <p:ext uri="{BB962C8B-B14F-4D97-AF65-F5344CB8AC3E}">
        <p14:creationId xmlns:p14="http://schemas.microsoft.com/office/powerpoint/2010/main" val="3968263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0020C05C-61E3-D064-2C86-C970807C5E45}"/>
              </a:ext>
            </a:extLst>
          </p:cNvPr>
          <p:cNvSpPr>
            <a:spLocks noGrp="1"/>
          </p:cNvSpPr>
          <p:nvPr>
            <p:ph type="dt" sz="half" idx="10"/>
          </p:nvPr>
        </p:nvSpPr>
        <p:spPr/>
        <p:txBody>
          <a:bodyPr/>
          <a:lstStyle/>
          <a:p>
            <a:fld id="{DF6AE9B3-E924-46C8-BE5C-1D2C8AAECF56}" type="datetimeFigureOut">
              <a:rPr lang="en-US" smtClean="0"/>
              <a:t>7/29/2024</a:t>
            </a:fld>
            <a:endParaRPr lang="en-US"/>
          </a:p>
        </p:txBody>
      </p:sp>
      <p:sp>
        <p:nvSpPr>
          <p:cNvPr id="3" name="Footer Placeholder 2">
            <a:extLst>
              <a:ext uri="{FF2B5EF4-FFF2-40B4-BE49-F238E27FC236}">
                <a16:creationId xmlns:a16="http://schemas.microsoft.com/office/drawing/2014/main" xmlns="" id="{53E61B72-01BF-26B5-06C7-8D54173FDA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8EC026FF-3481-569F-8347-56F86D72E88A}"/>
              </a:ext>
            </a:extLst>
          </p:cNvPr>
          <p:cNvSpPr>
            <a:spLocks noGrp="1"/>
          </p:cNvSpPr>
          <p:nvPr>
            <p:ph type="sldNum" sz="quarter" idx="12"/>
          </p:nvPr>
        </p:nvSpPr>
        <p:spPr/>
        <p:txBody>
          <a:bodyPr/>
          <a:lstStyle/>
          <a:p>
            <a:fld id="{9363C32D-B4F7-4C17-8E53-651B3184D362}" type="slidenum">
              <a:rPr lang="en-US" smtClean="0"/>
              <a:t>‹#›</a:t>
            </a:fld>
            <a:endParaRPr lang="en-US"/>
          </a:p>
        </p:txBody>
      </p:sp>
    </p:spTree>
    <p:extLst>
      <p:ext uri="{BB962C8B-B14F-4D97-AF65-F5344CB8AC3E}">
        <p14:creationId xmlns:p14="http://schemas.microsoft.com/office/powerpoint/2010/main" val="4054229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AB021E-E1DF-371D-A8D8-C1811667F5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E260193F-73B1-4B53-4D23-D9EF2F00DB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AA83EC7E-2994-2A59-8C13-1AB5F94603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484BC8B0-3F53-0A37-4898-CB1BEABA2046}"/>
              </a:ext>
            </a:extLst>
          </p:cNvPr>
          <p:cNvSpPr>
            <a:spLocks noGrp="1"/>
          </p:cNvSpPr>
          <p:nvPr>
            <p:ph type="dt" sz="half" idx="10"/>
          </p:nvPr>
        </p:nvSpPr>
        <p:spPr/>
        <p:txBody>
          <a:bodyPr/>
          <a:lstStyle/>
          <a:p>
            <a:fld id="{DF6AE9B3-E924-46C8-BE5C-1D2C8AAECF56}" type="datetimeFigureOut">
              <a:rPr lang="en-US" smtClean="0"/>
              <a:t>7/29/2024</a:t>
            </a:fld>
            <a:endParaRPr lang="en-US"/>
          </a:p>
        </p:txBody>
      </p:sp>
      <p:sp>
        <p:nvSpPr>
          <p:cNvPr id="6" name="Footer Placeholder 5">
            <a:extLst>
              <a:ext uri="{FF2B5EF4-FFF2-40B4-BE49-F238E27FC236}">
                <a16:creationId xmlns:a16="http://schemas.microsoft.com/office/drawing/2014/main" xmlns="" id="{BFE7DCC3-FD49-800E-B1BC-68FD09D2B5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065521A2-2B91-40AB-EA65-AFFCADD6808F}"/>
              </a:ext>
            </a:extLst>
          </p:cNvPr>
          <p:cNvSpPr>
            <a:spLocks noGrp="1"/>
          </p:cNvSpPr>
          <p:nvPr>
            <p:ph type="sldNum" sz="quarter" idx="12"/>
          </p:nvPr>
        </p:nvSpPr>
        <p:spPr/>
        <p:txBody>
          <a:bodyPr/>
          <a:lstStyle/>
          <a:p>
            <a:fld id="{9363C32D-B4F7-4C17-8E53-651B3184D362}" type="slidenum">
              <a:rPr lang="en-US" smtClean="0"/>
              <a:t>‹#›</a:t>
            </a:fld>
            <a:endParaRPr lang="en-US"/>
          </a:p>
        </p:txBody>
      </p:sp>
    </p:spTree>
    <p:extLst>
      <p:ext uri="{BB962C8B-B14F-4D97-AF65-F5344CB8AC3E}">
        <p14:creationId xmlns:p14="http://schemas.microsoft.com/office/powerpoint/2010/main" val="1419042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06A693-F035-51E3-5FBD-0EDD4EDCFF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DD5C313A-8672-1F0F-7E82-254B5EBE23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F5794102-7CDD-4975-6B92-41256E383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3678C563-B5FC-C5A3-386B-179A86780890}"/>
              </a:ext>
            </a:extLst>
          </p:cNvPr>
          <p:cNvSpPr>
            <a:spLocks noGrp="1"/>
          </p:cNvSpPr>
          <p:nvPr>
            <p:ph type="dt" sz="half" idx="10"/>
          </p:nvPr>
        </p:nvSpPr>
        <p:spPr/>
        <p:txBody>
          <a:bodyPr/>
          <a:lstStyle/>
          <a:p>
            <a:fld id="{DF6AE9B3-E924-46C8-BE5C-1D2C8AAECF56}" type="datetimeFigureOut">
              <a:rPr lang="en-US" smtClean="0"/>
              <a:t>7/29/2024</a:t>
            </a:fld>
            <a:endParaRPr lang="en-US"/>
          </a:p>
        </p:txBody>
      </p:sp>
      <p:sp>
        <p:nvSpPr>
          <p:cNvPr id="6" name="Footer Placeholder 5">
            <a:extLst>
              <a:ext uri="{FF2B5EF4-FFF2-40B4-BE49-F238E27FC236}">
                <a16:creationId xmlns:a16="http://schemas.microsoft.com/office/drawing/2014/main" xmlns="" id="{156880F3-6003-2A23-0469-2EEA46AD46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3EA823A-CC89-6F7A-4BB4-5FECBAF7BDFC}"/>
              </a:ext>
            </a:extLst>
          </p:cNvPr>
          <p:cNvSpPr>
            <a:spLocks noGrp="1"/>
          </p:cNvSpPr>
          <p:nvPr>
            <p:ph type="sldNum" sz="quarter" idx="12"/>
          </p:nvPr>
        </p:nvSpPr>
        <p:spPr/>
        <p:txBody>
          <a:bodyPr/>
          <a:lstStyle/>
          <a:p>
            <a:fld id="{9363C32D-B4F7-4C17-8E53-651B3184D362}" type="slidenum">
              <a:rPr lang="en-US" smtClean="0"/>
              <a:t>‹#›</a:t>
            </a:fld>
            <a:endParaRPr lang="en-US"/>
          </a:p>
        </p:txBody>
      </p:sp>
    </p:spTree>
    <p:extLst>
      <p:ext uri="{BB962C8B-B14F-4D97-AF65-F5344CB8AC3E}">
        <p14:creationId xmlns:p14="http://schemas.microsoft.com/office/powerpoint/2010/main" val="1279748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1AA129-024C-8EC4-AE75-6DAB600EA4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F40CE4B8-C96B-42D2-E1FE-FF23703FCD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25FDB42-E22F-7ED8-7844-D4E367962607}"/>
              </a:ext>
            </a:extLst>
          </p:cNvPr>
          <p:cNvSpPr>
            <a:spLocks noGrp="1"/>
          </p:cNvSpPr>
          <p:nvPr>
            <p:ph type="dt" sz="half" idx="10"/>
          </p:nvPr>
        </p:nvSpPr>
        <p:spPr/>
        <p:txBody>
          <a:bodyPr/>
          <a:lstStyle/>
          <a:p>
            <a:fld id="{DF6AE9B3-E924-46C8-BE5C-1D2C8AAECF56}" type="datetimeFigureOut">
              <a:rPr lang="en-US" smtClean="0"/>
              <a:t>7/29/2024</a:t>
            </a:fld>
            <a:endParaRPr lang="en-US"/>
          </a:p>
        </p:txBody>
      </p:sp>
      <p:sp>
        <p:nvSpPr>
          <p:cNvPr id="5" name="Footer Placeholder 4">
            <a:extLst>
              <a:ext uri="{FF2B5EF4-FFF2-40B4-BE49-F238E27FC236}">
                <a16:creationId xmlns:a16="http://schemas.microsoft.com/office/drawing/2014/main" xmlns="" id="{ED8C5294-9104-1259-2DAE-E76DF3B4ED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39D7D11-2EE9-5A7B-D482-A6B98960AA4A}"/>
              </a:ext>
            </a:extLst>
          </p:cNvPr>
          <p:cNvSpPr>
            <a:spLocks noGrp="1"/>
          </p:cNvSpPr>
          <p:nvPr>
            <p:ph type="sldNum" sz="quarter" idx="12"/>
          </p:nvPr>
        </p:nvSpPr>
        <p:spPr/>
        <p:txBody>
          <a:bodyPr/>
          <a:lstStyle/>
          <a:p>
            <a:fld id="{9363C32D-B4F7-4C17-8E53-651B3184D362}" type="slidenum">
              <a:rPr lang="en-US" smtClean="0"/>
              <a:t>‹#›</a:t>
            </a:fld>
            <a:endParaRPr lang="en-US"/>
          </a:p>
        </p:txBody>
      </p:sp>
    </p:spTree>
    <p:extLst>
      <p:ext uri="{BB962C8B-B14F-4D97-AF65-F5344CB8AC3E}">
        <p14:creationId xmlns:p14="http://schemas.microsoft.com/office/powerpoint/2010/main" val="3706777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B02DF67C-11CA-3970-9C78-C9D3FC49877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B2F7B11B-69AA-772C-B5B9-49653A7330E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E56E247-01C1-D382-8EAB-6798E310E4EA}"/>
              </a:ext>
            </a:extLst>
          </p:cNvPr>
          <p:cNvSpPr>
            <a:spLocks noGrp="1"/>
          </p:cNvSpPr>
          <p:nvPr>
            <p:ph type="dt" sz="half" idx="10"/>
          </p:nvPr>
        </p:nvSpPr>
        <p:spPr/>
        <p:txBody>
          <a:bodyPr/>
          <a:lstStyle/>
          <a:p>
            <a:fld id="{DF6AE9B3-E924-46C8-BE5C-1D2C8AAECF56}" type="datetimeFigureOut">
              <a:rPr lang="en-US" smtClean="0"/>
              <a:t>7/29/2024</a:t>
            </a:fld>
            <a:endParaRPr lang="en-US"/>
          </a:p>
        </p:txBody>
      </p:sp>
      <p:sp>
        <p:nvSpPr>
          <p:cNvPr id="5" name="Footer Placeholder 4">
            <a:extLst>
              <a:ext uri="{FF2B5EF4-FFF2-40B4-BE49-F238E27FC236}">
                <a16:creationId xmlns:a16="http://schemas.microsoft.com/office/drawing/2014/main" xmlns="" id="{821A12F8-6A7D-9D8F-FDE8-54133445F0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3088A71-6D1F-61F8-67CC-F00357CC34B9}"/>
              </a:ext>
            </a:extLst>
          </p:cNvPr>
          <p:cNvSpPr>
            <a:spLocks noGrp="1"/>
          </p:cNvSpPr>
          <p:nvPr>
            <p:ph type="sldNum" sz="quarter" idx="12"/>
          </p:nvPr>
        </p:nvSpPr>
        <p:spPr/>
        <p:txBody>
          <a:bodyPr/>
          <a:lstStyle/>
          <a:p>
            <a:fld id="{9363C32D-B4F7-4C17-8E53-651B3184D362}" type="slidenum">
              <a:rPr lang="en-US" smtClean="0"/>
              <a:t>‹#›</a:t>
            </a:fld>
            <a:endParaRPr lang="en-US"/>
          </a:p>
        </p:txBody>
      </p:sp>
    </p:spTree>
    <p:extLst>
      <p:ext uri="{BB962C8B-B14F-4D97-AF65-F5344CB8AC3E}">
        <p14:creationId xmlns:p14="http://schemas.microsoft.com/office/powerpoint/2010/main" val="3446912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84F7FDE6-B40E-F907-C0B1-F5C0B25011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A4F2E2D4-D384-44FD-6E61-9F7F2BAAF3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D11D508-6B6F-AE42-21A4-5B6F44850B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6AE9B3-E924-46C8-BE5C-1D2C8AAECF56}" type="datetimeFigureOut">
              <a:rPr lang="en-US" smtClean="0"/>
              <a:t>7/29/2024</a:t>
            </a:fld>
            <a:endParaRPr lang="en-US"/>
          </a:p>
        </p:txBody>
      </p:sp>
      <p:sp>
        <p:nvSpPr>
          <p:cNvPr id="5" name="Footer Placeholder 4">
            <a:extLst>
              <a:ext uri="{FF2B5EF4-FFF2-40B4-BE49-F238E27FC236}">
                <a16:creationId xmlns:a16="http://schemas.microsoft.com/office/drawing/2014/main" xmlns="" id="{55539761-6410-69B9-1E98-EDCCB2D451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613200CA-7DAC-D64F-7449-63C0A7217C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63C32D-B4F7-4C17-8E53-651B3184D362}" type="slidenum">
              <a:rPr lang="en-US" smtClean="0"/>
              <a:t>‹#›</a:t>
            </a:fld>
            <a:endParaRPr lang="en-US"/>
          </a:p>
        </p:txBody>
      </p:sp>
    </p:spTree>
    <p:extLst>
      <p:ext uri="{BB962C8B-B14F-4D97-AF65-F5344CB8AC3E}">
        <p14:creationId xmlns:p14="http://schemas.microsoft.com/office/powerpoint/2010/main" val="1418909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emf"/><Relationship Id="rId13" Type="http://schemas.openxmlformats.org/officeDocument/2006/relationships/image" Target="../media/image17.emf"/><Relationship Id="rId3" Type="http://schemas.openxmlformats.org/officeDocument/2006/relationships/image" Target="../media/image7.emf"/><Relationship Id="rId7" Type="http://schemas.openxmlformats.org/officeDocument/2006/relationships/image" Target="../media/image11.emf"/><Relationship Id="rId12" Type="http://schemas.openxmlformats.org/officeDocument/2006/relationships/image" Target="../media/image16.emf"/><Relationship Id="rId2" Type="http://schemas.openxmlformats.org/officeDocument/2006/relationships/image" Target="../media/image6.emf"/><Relationship Id="rId1" Type="http://schemas.openxmlformats.org/officeDocument/2006/relationships/slideLayout" Target="../slideLayouts/slideLayout2.xml"/><Relationship Id="rId6" Type="http://schemas.openxmlformats.org/officeDocument/2006/relationships/image" Target="../media/image10.emf"/><Relationship Id="rId11" Type="http://schemas.openxmlformats.org/officeDocument/2006/relationships/image" Target="../media/image15.emf"/><Relationship Id="rId5" Type="http://schemas.openxmlformats.org/officeDocument/2006/relationships/image" Target="../media/image9.emf"/><Relationship Id="rId10" Type="http://schemas.openxmlformats.org/officeDocument/2006/relationships/image" Target="../media/image14.emf"/><Relationship Id="rId4" Type="http://schemas.openxmlformats.org/officeDocument/2006/relationships/image" Target="../media/image8.emf"/><Relationship Id="rId9" Type="http://schemas.openxmlformats.org/officeDocument/2006/relationships/image" Target="../media/image13.emf"/><Relationship Id="rId14" Type="http://schemas.openxmlformats.org/officeDocument/2006/relationships/image" Target="../media/image18.emf"/></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907078-B514-4A79-46D0-89075934240C}"/>
              </a:ext>
            </a:extLst>
          </p:cNvPr>
          <p:cNvSpPr>
            <a:spLocks noGrp="1"/>
          </p:cNvSpPr>
          <p:nvPr>
            <p:ph type="ctrTitle"/>
          </p:nvPr>
        </p:nvSpPr>
        <p:spPr>
          <a:xfrm>
            <a:off x="1524000" y="623597"/>
            <a:ext cx="9144000" cy="1482292"/>
          </a:xfrm>
        </p:spPr>
        <p:txBody>
          <a:bodyPr>
            <a:noAutofit/>
          </a:bodyPr>
          <a:lstStyle/>
          <a:p>
            <a:r>
              <a:rPr lang="en-US" sz="9600" b="1" u="sng" dirty="0">
                <a:solidFill>
                  <a:srgbClr val="C00000"/>
                </a:solidFill>
                <a:latin typeface="Algerian" panose="04020705040A02060702" pitchFamily="82" charset="0"/>
              </a:rPr>
              <a:t>Astaxanthin</a:t>
            </a:r>
          </a:p>
        </p:txBody>
      </p:sp>
      <p:sp>
        <p:nvSpPr>
          <p:cNvPr id="3" name="Subtitle 2">
            <a:extLst>
              <a:ext uri="{FF2B5EF4-FFF2-40B4-BE49-F238E27FC236}">
                <a16:creationId xmlns:a16="http://schemas.microsoft.com/office/drawing/2014/main" xmlns="" id="{81E403D7-31E1-4710-8B78-A6B8B2E269F2}"/>
              </a:ext>
            </a:extLst>
          </p:cNvPr>
          <p:cNvSpPr>
            <a:spLocks noGrp="1"/>
          </p:cNvSpPr>
          <p:nvPr>
            <p:ph type="subTitle" idx="1"/>
          </p:nvPr>
        </p:nvSpPr>
        <p:spPr>
          <a:xfrm>
            <a:off x="1524000" y="2175010"/>
            <a:ext cx="9144000" cy="886835"/>
          </a:xfrm>
        </p:spPr>
        <p:txBody>
          <a:bodyPr>
            <a:normAutofit/>
          </a:bodyPr>
          <a:lstStyle/>
          <a:p>
            <a:r>
              <a:rPr lang="en-US" dirty="0">
                <a:solidFill>
                  <a:schemeClr val="accent6">
                    <a:lumMod val="75000"/>
                  </a:schemeClr>
                </a:solidFill>
                <a:effectLst/>
                <a:latin typeface="Bernard MT Condensed" panose="02050806060905020404" pitchFamily="18" charset="0"/>
                <a:ea typeface="HGMinchoE" panose="02020809000000000000" pitchFamily="49" charset="-128"/>
                <a:cs typeface="Times New Roman" panose="02020603050405020304" pitchFamily="18" charset="0"/>
              </a:rPr>
              <a:t>Commercial production by large scale cultivation of green algae ‘‘Haematococcus pluvialis’’</a:t>
            </a:r>
            <a:endParaRPr lang="en-US" sz="3200" dirty="0">
              <a:solidFill>
                <a:schemeClr val="accent6">
                  <a:lumMod val="75000"/>
                </a:schemeClr>
              </a:solidFill>
              <a:latin typeface="Bernard MT Condensed" panose="02050806060905020404" pitchFamily="18" charset="0"/>
            </a:endParaRPr>
          </a:p>
        </p:txBody>
      </p:sp>
      <p:pic>
        <p:nvPicPr>
          <p:cNvPr id="5" name="Picture 4">
            <a:extLst>
              <a:ext uri="{FF2B5EF4-FFF2-40B4-BE49-F238E27FC236}">
                <a16:creationId xmlns:a16="http://schemas.microsoft.com/office/drawing/2014/main" xmlns="" id="{5A15C2DF-6932-C33B-7485-49CE389C24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96147" y="3084849"/>
            <a:ext cx="4558146" cy="3011139"/>
          </a:xfrm>
          <a:prstGeom prst="rect">
            <a:avLst/>
          </a:prstGeom>
        </p:spPr>
      </p:pic>
    </p:spTree>
    <p:extLst>
      <p:ext uri="{BB962C8B-B14F-4D97-AF65-F5344CB8AC3E}">
        <p14:creationId xmlns:p14="http://schemas.microsoft.com/office/powerpoint/2010/main" val="931055981"/>
      </p:ext>
    </p:extLst>
  </p:cSld>
  <p:clrMapOvr>
    <a:masterClrMapping/>
  </p:clrMapOvr>
  <mc:AlternateContent xmlns:mc="http://schemas.openxmlformats.org/markup-compatibility/2006" xmlns:p14="http://schemas.microsoft.com/office/powerpoint/2010/main">
    <mc:Choice Requires="p14">
      <p:transition spd="slow" p14:dur="1500">
        <p:randomBar dir="vert"/>
      </p:transition>
    </mc:Choice>
    <mc:Fallback xmlns="">
      <p:transition spd="slow">
        <p:randomBar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6FFFB8-C29A-6001-176B-ADACF1649E27}"/>
              </a:ext>
            </a:extLst>
          </p:cNvPr>
          <p:cNvSpPr>
            <a:spLocks noGrp="1"/>
          </p:cNvSpPr>
          <p:nvPr>
            <p:ph type="title"/>
          </p:nvPr>
        </p:nvSpPr>
        <p:spPr>
          <a:xfrm>
            <a:off x="838200" y="337417"/>
            <a:ext cx="6864926" cy="978765"/>
          </a:xfrm>
        </p:spPr>
        <p:txBody>
          <a:bodyPr/>
          <a:lstStyle/>
          <a:p>
            <a:r>
              <a:rPr lang="en-US" b="1" dirty="0"/>
              <a:t>What is Astaxanthin?</a:t>
            </a:r>
          </a:p>
        </p:txBody>
      </p:sp>
      <p:sp>
        <p:nvSpPr>
          <p:cNvPr id="3" name="Content Placeholder 2">
            <a:extLst>
              <a:ext uri="{FF2B5EF4-FFF2-40B4-BE49-F238E27FC236}">
                <a16:creationId xmlns:a16="http://schemas.microsoft.com/office/drawing/2014/main" xmlns="" id="{2DFC5712-4BA2-4AAF-D8CF-57D71CCB74D2}"/>
              </a:ext>
            </a:extLst>
          </p:cNvPr>
          <p:cNvSpPr>
            <a:spLocks noGrp="1"/>
          </p:cNvSpPr>
          <p:nvPr>
            <p:ph idx="1"/>
          </p:nvPr>
        </p:nvSpPr>
        <p:spPr>
          <a:xfrm>
            <a:off x="755071" y="1534673"/>
            <a:ext cx="6948055" cy="4972056"/>
          </a:xfrm>
        </p:spPr>
        <p:txBody>
          <a:bodyPr>
            <a:normAutofit lnSpcReduction="10000"/>
          </a:bodyPr>
          <a:lstStyle/>
          <a:p>
            <a:pPr>
              <a:lnSpc>
                <a:spcPct val="115000"/>
              </a:lnSpc>
              <a:spcAft>
                <a:spcPts val="1000"/>
              </a:spcAft>
              <a:buFont typeface="Wingdings" panose="05000000000000000000" pitchFamily="2" charset="2"/>
              <a:buChar char="v"/>
            </a:pPr>
            <a:r>
              <a:rPr lang="en-US" sz="1800" dirty="0">
                <a:solidFill>
                  <a:srgbClr val="000000"/>
                </a:solidFill>
                <a:effectLst/>
                <a:latin typeface="Gill Sans MT" panose="020B0502020104020203" pitchFamily="34" charset="0"/>
                <a:ea typeface="Gill Sans MT" panose="020B0502020104020203" pitchFamily="34" charset="0"/>
                <a:cs typeface="Arial" panose="020B0604020202020204" pitchFamily="34" charset="0"/>
              </a:rPr>
              <a:t>Astaxanthin </a:t>
            </a:r>
            <a:r>
              <a:rPr lang="en-US" sz="1800" dirty="0">
                <a:solidFill>
                  <a:srgbClr val="000000"/>
                </a:solidFill>
                <a:effectLst/>
                <a:latin typeface="Times New Roman" panose="02020603050405020304" pitchFamily="18" charset="0"/>
                <a:ea typeface="Gill Sans MT" panose="020B0502020104020203" pitchFamily="34" charset="0"/>
                <a:cs typeface="Arial" panose="020B0604020202020204" pitchFamily="34" charset="0"/>
              </a:rPr>
              <a:t>is a member of Xanthophyll family of carotenoids and is ubiquitous in fresh/saltwater</a:t>
            </a:r>
          </a:p>
          <a:p>
            <a:pPr>
              <a:lnSpc>
                <a:spcPct val="107000"/>
              </a:lnSpc>
              <a:spcAft>
                <a:spcPts val="800"/>
              </a:spcAft>
              <a:buFont typeface="Wingdings" panose="05000000000000000000" pitchFamily="2" charset="2"/>
              <a:buChar char="v"/>
            </a:pPr>
            <a:r>
              <a:rPr lang="en-US" sz="1800" kern="100" dirty="0">
                <a:effectLst/>
                <a:latin typeface="Calibri" panose="020F0502020204030204" pitchFamily="34" charset="0"/>
                <a:ea typeface="Calibri" panose="020F0502020204030204" pitchFamily="34" charset="0"/>
                <a:cs typeface="Arial" panose="020B0604020202020204" pitchFamily="34" charset="0"/>
              </a:rPr>
              <a:t>Astaxanthin, also known as the King of Carotenoids®, is one of nature’s most powerful antioxidants that has been documented in over 200 scientific studies including over 50 human clinical trials to show a wide range of benefits including:</a:t>
            </a:r>
          </a:p>
          <a:p>
            <a:pPr marL="800100" lvl="1" indent="-342900">
              <a:lnSpc>
                <a:spcPct val="110000"/>
              </a:lnSpc>
              <a:spcAft>
                <a:spcPts val="800"/>
              </a:spcAft>
              <a:buSzPts val="1000"/>
              <a:buFont typeface="Symbol" panose="05050102010706020507" pitchFamily="18" charset="2"/>
              <a:buChar char=""/>
              <a:tabLst>
                <a:tab pos="4572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Immune Health</a:t>
            </a:r>
          </a:p>
          <a:p>
            <a:pPr marL="800100" lvl="1" indent="-342900">
              <a:lnSpc>
                <a:spcPct val="110000"/>
              </a:lnSpc>
              <a:spcAft>
                <a:spcPts val="800"/>
              </a:spcAft>
              <a:buSzPts val="1000"/>
              <a:buFont typeface="Symbol" panose="05050102010706020507" pitchFamily="18" charset="2"/>
              <a:buChar char=""/>
              <a:tabLst>
                <a:tab pos="4572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Eye Health</a:t>
            </a:r>
          </a:p>
          <a:p>
            <a:pPr marL="800100" lvl="1" indent="-342900">
              <a:lnSpc>
                <a:spcPct val="110000"/>
              </a:lnSpc>
              <a:spcAft>
                <a:spcPts val="800"/>
              </a:spcAft>
              <a:buSzPts val="1000"/>
              <a:buFont typeface="Symbol" panose="05050102010706020507" pitchFamily="18" charset="2"/>
              <a:buChar char=""/>
              <a:tabLst>
                <a:tab pos="4572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Skin Health during UV/Sun Exposure</a:t>
            </a:r>
          </a:p>
          <a:p>
            <a:pPr marL="800100" lvl="1" indent="-342900">
              <a:lnSpc>
                <a:spcPct val="110000"/>
              </a:lnSpc>
              <a:spcAft>
                <a:spcPts val="800"/>
              </a:spcAft>
              <a:buSzPts val="1000"/>
              <a:buFont typeface="Symbol" panose="05050102010706020507" pitchFamily="18" charset="2"/>
              <a:buChar char=""/>
              <a:tabLst>
                <a:tab pos="4572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Joint Health</a:t>
            </a:r>
          </a:p>
          <a:p>
            <a:pPr marL="800100" lvl="1" indent="-342900">
              <a:lnSpc>
                <a:spcPct val="110000"/>
              </a:lnSpc>
              <a:spcAft>
                <a:spcPts val="800"/>
              </a:spcAft>
              <a:buSzPts val="1000"/>
              <a:buFont typeface="Symbol" panose="05050102010706020507" pitchFamily="18" charset="2"/>
              <a:buChar char=""/>
              <a:tabLst>
                <a:tab pos="4572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Cardiovascular Health</a:t>
            </a:r>
          </a:p>
          <a:p>
            <a:pPr marL="800100" lvl="1" indent="-342900">
              <a:lnSpc>
                <a:spcPct val="110000"/>
              </a:lnSpc>
              <a:spcAft>
                <a:spcPts val="800"/>
              </a:spcAft>
              <a:buSzPts val="1000"/>
              <a:buFont typeface="Symbol" panose="05050102010706020507" pitchFamily="18" charset="2"/>
              <a:buChar char=""/>
              <a:tabLst>
                <a:tab pos="4572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Healthy Inflammatory Response</a:t>
            </a:r>
          </a:p>
          <a:p>
            <a:pPr marL="800100" lvl="1" indent="-342900">
              <a:lnSpc>
                <a:spcPct val="110000"/>
              </a:lnSpc>
              <a:spcAft>
                <a:spcPts val="800"/>
              </a:spcAft>
              <a:buSzPts val="1000"/>
              <a:buFont typeface="Symbol" panose="05050102010706020507" pitchFamily="18" charset="2"/>
              <a:buChar char=""/>
              <a:tabLst>
                <a:tab pos="4572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Recovery from Exercise</a:t>
            </a:r>
          </a:p>
          <a:p>
            <a:endParaRPr lang="en-US" dirty="0"/>
          </a:p>
        </p:txBody>
      </p:sp>
      <p:pic>
        <p:nvPicPr>
          <p:cNvPr id="5" name="Picture 4">
            <a:extLst>
              <a:ext uri="{FF2B5EF4-FFF2-40B4-BE49-F238E27FC236}">
                <a16:creationId xmlns:a16="http://schemas.microsoft.com/office/drawing/2014/main" xmlns="" id="{BDEB6A8E-810B-FEDA-569B-299EF36CC0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1419" y="3089563"/>
            <a:ext cx="3348050" cy="3348050"/>
          </a:xfrm>
          <a:prstGeom prst="rect">
            <a:avLst/>
          </a:prstGeom>
        </p:spPr>
      </p:pic>
      <p:pic>
        <p:nvPicPr>
          <p:cNvPr id="7" name="Picture 6">
            <a:extLst>
              <a:ext uri="{FF2B5EF4-FFF2-40B4-BE49-F238E27FC236}">
                <a16:creationId xmlns:a16="http://schemas.microsoft.com/office/drawing/2014/main" xmlns="" id="{D0ECDD81-CD4D-3869-27FB-0E750E0916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0376" y="881486"/>
            <a:ext cx="2857500" cy="1714500"/>
          </a:xfrm>
          <a:prstGeom prst="rect">
            <a:avLst/>
          </a:prstGeom>
        </p:spPr>
      </p:pic>
    </p:spTree>
    <p:extLst>
      <p:ext uri="{BB962C8B-B14F-4D97-AF65-F5344CB8AC3E}">
        <p14:creationId xmlns:p14="http://schemas.microsoft.com/office/powerpoint/2010/main" val="2702967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1000"/>
                                        <p:tgtEl>
                                          <p:spTgt spid="3">
                                            <p:txEl>
                                              <p:pRg st="0" end="0"/>
                                            </p:txEl>
                                          </p:spTgt>
                                        </p:tgtEl>
                                      </p:cBhvr>
                                    </p:animEffect>
                                  </p:childTnLst>
                                </p:cTn>
                              </p:par>
                              <p:par>
                                <p:cTn id="13" presetID="6" presetClass="entr" presetSubtype="32"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ircle(out)">
                                      <p:cBhvr>
                                        <p:cTn id="15" dur="2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49" presetClass="entr" presetSubtype="0" decel="10000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 calcmode="lin" valueType="num">
                                      <p:cBhvr>
                                        <p:cTn id="22" dur="1000" fill="hold"/>
                                        <p:tgtEl>
                                          <p:spTgt spid="5"/>
                                        </p:tgtEl>
                                        <p:attrNameLst>
                                          <p:attrName>style.rotation</p:attrName>
                                        </p:attrNameLst>
                                      </p:cBhvr>
                                      <p:tavLst>
                                        <p:tav tm="0">
                                          <p:val>
                                            <p:fltVal val="360"/>
                                          </p:val>
                                        </p:tav>
                                        <p:tav tm="100000">
                                          <p:val>
                                            <p:fltVal val="0"/>
                                          </p:val>
                                        </p:tav>
                                      </p:tavLst>
                                    </p:anim>
                                    <p:animEffect transition="in" filter="fade">
                                      <p:cBhvr>
                                        <p:cTn id="23" dur="1000"/>
                                        <p:tgtEl>
                                          <p:spTgt spid="5"/>
                                        </p:tgtEl>
                                      </p:cBhvr>
                                    </p:animEffect>
                                  </p:childTnLst>
                                </p:cTn>
                              </p:par>
                              <p:par>
                                <p:cTn id="24" presetID="22" presetClass="entr" presetSubtype="8" fill="hold" nodeType="with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wipe(left)">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3" dur="500"/>
                                        <p:tgtEl>
                                          <p:spTgt spid="3">
                                            <p:txEl>
                                              <p:pRg st="2" end="2"/>
                                            </p:txEl>
                                          </p:spTgt>
                                        </p:tgtEl>
                                      </p:cBhvr>
                                    </p:animEffect>
                                  </p:childTnLst>
                                </p:cTn>
                              </p:par>
                            </p:childTnLst>
                          </p:cTn>
                        </p:par>
                        <p:par>
                          <p:cTn id="34" fill="hold">
                            <p:stCondLst>
                              <p:cond delay="500"/>
                            </p:stCondLst>
                            <p:childTnLst>
                              <p:par>
                                <p:cTn id="35" presetID="53" presetClass="entr" presetSubtype="16" fill="hold" nodeType="after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p:cTn id="3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9" dur="500"/>
                                        <p:tgtEl>
                                          <p:spTgt spid="3">
                                            <p:txEl>
                                              <p:pRg st="3" end="3"/>
                                            </p:txEl>
                                          </p:spTgt>
                                        </p:tgtEl>
                                      </p:cBhvr>
                                    </p:animEffect>
                                  </p:childTnLst>
                                </p:cTn>
                              </p:par>
                            </p:childTnLst>
                          </p:cTn>
                        </p:par>
                        <p:par>
                          <p:cTn id="40" fill="hold">
                            <p:stCondLst>
                              <p:cond delay="1000"/>
                            </p:stCondLst>
                            <p:childTnLst>
                              <p:par>
                                <p:cTn id="41" presetID="53" presetClass="entr" presetSubtype="16" fill="hold" nodeType="after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p:cTn id="43"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4"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5" dur="500"/>
                                        <p:tgtEl>
                                          <p:spTgt spid="3">
                                            <p:txEl>
                                              <p:pRg st="4" end="4"/>
                                            </p:txEl>
                                          </p:spTgt>
                                        </p:tgtEl>
                                      </p:cBhvr>
                                    </p:animEffect>
                                  </p:childTnLst>
                                </p:cTn>
                              </p:par>
                            </p:childTnLst>
                          </p:cTn>
                        </p:par>
                        <p:par>
                          <p:cTn id="46" fill="hold">
                            <p:stCondLst>
                              <p:cond delay="1500"/>
                            </p:stCondLst>
                            <p:childTnLst>
                              <p:par>
                                <p:cTn id="47" presetID="53" presetClass="entr" presetSubtype="16" fill="hold" nodeType="after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par>
                          <p:cTn id="52" fill="hold">
                            <p:stCondLst>
                              <p:cond delay="2000"/>
                            </p:stCondLst>
                            <p:childTnLst>
                              <p:par>
                                <p:cTn id="53" presetID="53" presetClass="entr" presetSubtype="16" fill="hold" nodeType="after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6"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7" dur="500"/>
                                        <p:tgtEl>
                                          <p:spTgt spid="3">
                                            <p:txEl>
                                              <p:pRg st="6" end="6"/>
                                            </p:txEl>
                                          </p:spTgt>
                                        </p:tgtEl>
                                      </p:cBhvr>
                                    </p:animEffect>
                                  </p:childTnLst>
                                </p:cTn>
                              </p:par>
                            </p:childTnLst>
                          </p:cTn>
                        </p:par>
                        <p:par>
                          <p:cTn id="58" fill="hold">
                            <p:stCondLst>
                              <p:cond delay="2500"/>
                            </p:stCondLst>
                            <p:childTnLst>
                              <p:par>
                                <p:cTn id="59" presetID="53" presetClass="entr" presetSubtype="16" fill="hold" nodeType="after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 calcmode="lin" valueType="num">
                                      <p:cBhvr>
                                        <p:cTn id="61"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2"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3" dur="500"/>
                                        <p:tgtEl>
                                          <p:spTgt spid="3">
                                            <p:txEl>
                                              <p:pRg st="7" end="7"/>
                                            </p:txEl>
                                          </p:spTgt>
                                        </p:tgtEl>
                                      </p:cBhvr>
                                    </p:animEffect>
                                  </p:childTnLst>
                                </p:cTn>
                              </p:par>
                            </p:childTnLst>
                          </p:cTn>
                        </p:par>
                        <p:par>
                          <p:cTn id="64" fill="hold">
                            <p:stCondLst>
                              <p:cond delay="3000"/>
                            </p:stCondLst>
                            <p:childTnLst>
                              <p:par>
                                <p:cTn id="65" presetID="53" presetClass="entr" presetSubtype="16" fill="hold" nodeType="afterEffect">
                                  <p:stCondLst>
                                    <p:cond delay="0"/>
                                  </p:stCondLst>
                                  <p:childTnLst>
                                    <p:set>
                                      <p:cBhvr>
                                        <p:cTn id="66" dur="1" fill="hold">
                                          <p:stCondLst>
                                            <p:cond delay="0"/>
                                          </p:stCondLst>
                                        </p:cTn>
                                        <p:tgtEl>
                                          <p:spTgt spid="3">
                                            <p:txEl>
                                              <p:pRg st="8" end="8"/>
                                            </p:txEl>
                                          </p:spTgt>
                                        </p:tgtEl>
                                        <p:attrNameLst>
                                          <p:attrName>style.visibility</p:attrName>
                                        </p:attrNameLst>
                                      </p:cBhvr>
                                      <p:to>
                                        <p:strVal val="visible"/>
                                      </p:to>
                                    </p:set>
                                    <p:anim calcmode="lin" valueType="num">
                                      <p:cBhvr>
                                        <p:cTn id="67"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8"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6FFFB8-C29A-6001-176B-ADACF1649E27}"/>
              </a:ext>
            </a:extLst>
          </p:cNvPr>
          <p:cNvSpPr>
            <a:spLocks noGrp="1"/>
          </p:cNvSpPr>
          <p:nvPr>
            <p:ph type="title"/>
          </p:nvPr>
        </p:nvSpPr>
        <p:spPr>
          <a:xfrm>
            <a:off x="838200" y="337417"/>
            <a:ext cx="7890164" cy="867930"/>
          </a:xfrm>
        </p:spPr>
        <p:txBody>
          <a:bodyPr/>
          <a:lstStyle/>
          <a:p>
            <a:r>
              <a:rPr lang="en-US" b="1" dirty="0"/>
              <a:t>Astaxanthin: Natural Vs. Synthetic</a:t>
            </a:r>
          </a:p>
        </p:txBody>
      </p:sp>
      <p:sp>
        <p:nvSpPr>
          <p:cNvPr id="3" name="Content Placeholder 2">
            <a:extLst>
              <a:ext uri="{FF2B5EF4-FFF2-40B4-BE49-F238E27FC236}">
                <a16:creationId xmlns:a16="http://schemas.microsoft.com/office/drawing/2014/main" xmlns="" id="{2DFC5712-4BA2-4AAF-D8CF-57D71CCB74D2}"/>
              </a:ext>
            </a:extLst>
          </p:cNvPr>
          <p:cNvSpPr>
            <a:spLocks noGrp="1"/>
          </p:cNvSpPr>
          <p:nvPr>
            <p:ph idx="1"/>
          </p:nvPr>
        </p:nvSpPr>
        <p:spPr>
          <a:xfrm>
            <a:off x="838200" y="1423833"/>
            <a:ext cx="6587836" cy="4968313"/>
          </a:xfrm>
        </p:spPr>
        <p:txBody>
          <a:bodyPr>
            <a:normAutofit/>
          </a:bodyPr>
          <a:lstStyle/>
          <a:p>
            <a:pPr>
              <a:lnSpc>
                <a:spcPct val="115000"/>
              </a:lnSpc>
              <a:spcAft>
                <a:spcPts val="1000"/>
              </a:spcAft>
            </a:pPr>
            <a:r>
              <a:rPr lang="en-US" sz="1800" dirty="0">
                <a:solidFill>
                  <a:srgbClr val="000000"/>
                </a:solidFill>
                <a:effectLst/>
                <a:latin typeface="Times New Roman" panose="02020603050405020304" pitchFamily="18" charset="0"/>
                <a:ea typeface="Gill Sans MT" panose="020B0502020104020203" pitchFamily="34" charset="0"/>
              </a:rPr>
              <a:t>Synthetic astaxanthin is produced from petrochemical sources, which raises the issues of food safety (potential toxicity in the final product)</a:t>
            </a:r>
          </a:p>
          <a:p>
            <a:pPr>
              <a:lnSpc>
                <a:spcPct val="115000"/>
              </a:lnSpc>
              <a:spcAft>
                <a:spcPts val="1000"/>
              </a:spcAft>
            </a:pPr>
            <a:r>
              <a:rPr lang="en-US" sz="1800" dirty="0">
                <a:solidFill>
                  <a:srgbClr val="000000"/>
                </a:solidFill>
                <a:effectLst/>
                <a:latin typeface="Times New Roman" panose="02020603050405020304" pitchFamily="18" charset="0"/>
                <a:ea typeface="Gill Sans MT" panose="020B0502020104020203" pitchFamily="34" charset="0"/>
              </a:rPr>
              <a:t>Synthetic Astaxanthin is a mixture of three isomers, namely (3S,3’S), (3R,3’S) and (3R,3’R) with proportion ratio of 1:2:1 respectively, and is not esterified on its hydroxyl groups</a:t>
            </a:r>
            <a:r>
              <a:rPr lang="en-US" sz="1800" dirty="0">
                <a:solidFill>
                  <a:srgbClr val="000000"/>
                </a:solidFill>
                <a:effectLst/>
                <a:latin typeface="Times New Roman" panose="02020603050405020304" pitchFamily="18" charset="0"/>
                <a:ea typeface="Gill Sans MT" panose="020B0502020104020203" pitchFamily="34" charset="0"/>
                <a:cs typeface="Arial" panose="020B0604020202020204" pitchFamily="34" charset="0"/>
              </a:rPr>
              <a:t>. </a:t>
            </a:r>
          </a:p>
          <a:p>
            <a:pPr>
              <a:lnSpc>
                <a:spcPct val="115000"/>
              </a:lnSpc>
              <a:spcAft>
                <a:spcPts val="1000"/>
              </a:spcAft>
            </a:pPr>
            <a:r>
              <a:rPr lang="en-US" sz="1800" dirty="0">
                <a:solidFill>
                  <a:srgbClr val="000000"/>
                </a:solidFill>
                <a:effectLst/>
                <a:latin typeface="Times New Roman" panose="02020603050405020304" pitchFamily="18" charset="0"/>
                <a:ea typeface="Gill Sans MT" panose="020B0502020104020203" pitchFamily="34" charset="0"/>
              </a:rPr>
              <a:t>Astaxanthin from microalgae is exclusively (3S,3’S) or (3R,3’R) isomers and mostly esterified by fatty acids. </a:t>
            </a:r>
          </a:p>
          <a:p>
            <a:pPr>
              <a:lnSpc>
                <a:spcPct val="115000"/>
              </a:lnSpc>
              <a:spcAft>
                <a:spcPts val="1000"/>
              </a:spcAft>
              <a:buFont typeface="Wingdings" panose="05000000000000000000" pitchFamily="2" charset="2"/>
              <a:buChar char="v"/>
            </a:pPr>
            <a:r>
              <a:rPr lang="en-US" sz="1800" b="1" dirty="0">
                <a:solidFill>
                  <a:srgbClr val="000000"/>
                </a:solidFill>
                <a:effectLst/>
                <a:latin typeface="Times New Roman" panose="02020603050405020304" pitchFamily="18" charset="0"/>
                <a:ea typeface="Gill Sans MT" panose="020B0502020104020203" pitchFamily="34" charset="0"/>
              </a:rPr>
              <a:t>Therefore, the chemical synthetic Astaxanthin is only allowed to be used in aquaculture, not allowed for human consumption and animal feed other than aquaculture applications.</a:t>
            </a:r>
            <a:endParaRPr lang="en-US" sz="1800" b="1" dirty="0">
              <a:solidFill>
                <a:srgbClr val="000000"/>
              </a:solidFill>
              <a:effectLst/>
              <a:latin typeface="Gill Sans MT" panose="020B0502020104020203" pitchFamily="34" charset="0"/>
              <a:ea typeface="Gill Sans MT" panose="020B0502020104020203" pitchFamily="34" charset="0"/>
              <a:cs typeface="Arial" panose="020B0604020202020204" pitchFamily="34" charset="0"/>
            </a:endParaRPr>
          </a:p>
          <a:p>
            <a:pPr marL="0" indent="0">
              <a:buNone/>
            </a:pPr>
            <a:endParaRPr lang="en-US" dirty="0"/>
          </a:p>
        </p:txBody>
      </p:sp>
      <p:pic>
        <p:nvPicPr>
          <p:cNvPr id="5" name="Picture 4">
            <a:extLst>
              <a:ext uri="{FF2B5EF4-FFF2-40B4-BE49-F238E27FC236}">
                <a16:creationId xmlns:a16="http://schemas.microsoft.com/office/drawing/2014/main" xmlns="" id="{00647CF2-470B-7047-6B6E-27DBC51E2C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4585" y="1544560"/>
            <a:ext cx="4044233" cy="2230178"/>
          </a:xfrm>
          <a:prstGeom prst="rect">
            <a:avLst/>
          </a:prstGeom>
        </p:spPr>
      </p:pic>
      <p:pic>
        <p:nvPicPr>
          <p:cNvPr id="9" name="Picture 8">
            <a:extLst>
              <a:ext uri="{FF2B5EF4-FFF2-40B4-BE49-F238E27FC236}">
                <a16:creationId xmlns:a16="http://schemas.microsoft.com/office/drawing/2014/main" xmlns="" id="{D8601A23-EA22-693F-29A8-D9F9695032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4582" y="3884185"/>
            <a:ext cx="4044233" cy="2507962"/>
          </a:xfrm>
          <a:prstGeom prst="rect">
            <a:avLst/>
          </a:prstGeom>
        </p:spPr>
      </p:pic>
    </p:spTree>
    <p:extLst>
      <p:ext uri="{BB962C8B-B14F-4D97-AF65-F5344CB8AC3E}">
        <p14:creationId xmlns:p14="http://schemas.microsoft.com/office/powerpoint/2010/main" val="30304412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1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1000"/>
                                        <p:tgtEl>
                                          <p:spTgt spid="3">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left)">
                                      <p:cBhvr>
                                        <p:cTn id="24" dur="1000"/>
                                        <p:tgtEl>
                                          <p:spTgt spid="3">
                                            <p:txEl>
                                              <p:pRg st="2" end="2"/>
                                            </p:txEl>
                                          </p:spTgt>
                                        </p:tgtEl>
                                      </p:cBhvr>
                                    </p:animEffect>
                                  </p:childTnLst>
                                </p:cTn>
                              </p:par>
                            </p:childTnLst>
                          </p:cTn>
                        </p:par>
                        <p:par>
                          <p:cTn id="25" fill="hold">
                            <p:stCondLst>
                              <p:cond delay="2000"/>
                            </p:stCondLst>
                            <p:childTnLst>
                              <p:par>
                                <p:cTn id="26" presetID="14" presetClass="entr" presetSubtype="5"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vertical)">
                                      <p:cBhvr>
                                        <p:cTn id="28" dur="10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2"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wheel(2)">
                                      <p:cBhvr>
                                        <p:cTn id="33"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83F87A-FCD8-6A56-1A19-C4064C5AA7FC}"/>
              </a:ext>
            </a:extLst>
          </p:cNvPr>
          <p:cNvSpPr>
            <a:spLocks noGrp="1"/>
          </p:cNvSpPr>
          <p:nvPr>
            <p:ph type="title"/>
          </p:nvPr>
        </p:nvSpPr>
        <p:spPr>
          <a:xfrm>
            <a:off x="838200" y="157302"/>
            <a:ext cx="10515600" cy="1034184"/>
          </a:xfrm>
        </p:spPr>
        <p:txBody>
          <a:bodyPr/>
          <a:lstStyle/>
          <a:p>
            <a:r>
              <a:rPr lang="en-US" b="1" dirty="0"/>
              <a:t>Project Methodology:</a:t>
            </a:r>
          </a:p>
        </p:txBody>
      </p:sp>
      <p:pic>
        <p:nvPicPr>
          <p:cNvPr id="15" name="Picture 14">
            <a:extLst>
              <a:ext uri="{FF2B5EF4-FFF2-40B4-BE49-F238E27FC236}">
                <a16:creationId xmlns:a16="http://schemas.microsoft.com/office/drawing/2014/main" xmlns="" id="{B07B4BB1-5491-5D7E-2AC8-7A5E60697908}"/>
              </a:ext>
            </a:extLst>
          </p:cNvPr>
          <p:cNvPicPr>
            <a:picLocks noChangeAspect="1"/>
          </p:cNvPicPr>
          <p:nvPr/>
        </p:nvPicPr>
        <p:blipFill>
          <a:blip r:embed="rId2"/>
          <a:stretch>
            <a:fillRect/>
          </a:stretch>
        </p:blipFill>
        <p:spPr>
          <a:xfrm>
            <a:off x="1676400" y="1518352"/>
            <a:ext cx="1925347" cy="1925347"/>
          </a:xfrm>
          <a:prstGeom prst="rect">
            <a:avLst/>
          </a:prstGeom>
        </p:spPr>
      </p:pic>
      <p:pic>
        <p:nvPicPr>
          <p:cNvPr id="23" name="Picture 22">
            <a:extLst>
              <a:ext uri="{FF2B5EF4-FFF2-40B4-BE49-F238E27FC236}">
                <a16:creationId xmlns:a16="http://schemas.microsoft.com/office/drawing/2014/main" xmlns="" id="{2D641769-4F90-9966-7742-7D848D9FDED9}"/>
              </a:ext>
            </a:extLst>
          </p:cNvPr>
          <p:cNvPicPr>
            <a:picLocks noChangeAspect="1"/>
          </p:cNvPicPr>
          <p:nvPr/>
        </p:nvPicPr>
        <p:blipFill>
          <a:blip r:embed="rId3"/>
          <a:stretch>
            <a:fillRect/>
          </a:stretch>
        </p:blipFill>
        <p:spPr>
          <a:xfrm>
            <a:off x="4970319" y="1582872"/>
            <a:ext cx="1447800" cy="533400"/>
          </a:xfrm>
          <a:prstGeom prst="rect">
            <a:avLst/>
          </a:prstGeom>
        </p:spPr>
      </p:pic>
      <p:pic>
        <p:nvPicPr>
          <p:cNvPr id="25" name="Picture 24">
            <a:extLst>
              <a:ext uri="{FF2B5EF4-FFF2-40B4-BE49-F238E27FC236}">
                <a16:creationId xmlns:a16="http://schemas.microsoft.com/office/drawing/2014/main" xmlns="" id="{447A9B4F-98AF-73E5-76F2-6432A1A3B70A}"/>
              </a:ext>
            </a:extLst>
          </p:cNvPr>
          <p:cNvPicPr>
            <a:picLocks noChangeAspect="1"/>
          </p:cNvPicPr>
          <p:nvPr/>
        </p:nvPicPr>
        <p:blipFill>
          <a:blip r:embed="rId4"/>
          <a:stretch>
            <a:fillRect/>
          </a:stretch>
        </p:blipFill>
        <p:spPr>
          <a:xfrm>
            <a:off x="4984165" y="2192471"/>
            <a:ext cx="1447800" cy="533400"/>
          </a:xfrm>
          <a:prstGeom prst="rect">
            <a:avLst/>
          </a:prstGeom>
        </p:spPr>
      </p:pic>
      <p:pic>
        <p:nvPicPr>
          <p:cNvPr id="27" name="Picture 26">
            <a:extLst>
              <a:ext uri="{FF2B5EF4-FFF2-40B4-BE49-F238E27FC236}">
                <a16:creationId xmlns:a16="http://schemas.microsoft.com/office/drawing/2014/main" xmlns="" id="{9B582587-FB6D-D8EB-96AD-790884D492D8}"/>
              </a:ext>
            </a:extLst>
          </p:cNvPr>
          <p:cNvPicPr>
            <a:picLocks noChangeAspect="1"/>
          </p:cNvPicPr>
          <p:nvPr/>
        </p:nvPicPr>
        <p:blipFill>
          <a:blip r:embed="rId5"/>
          <a:stretch>
            <a:fillRect/>
          </a:stretch>
        </p:blipFill>
        <p:spPr>
          <a:xfrm>
            <a:off x="4984165" y="2855979"/>
            <a:ext cx="1447800" cy="533400"/>
          </a:xfrm>
          <a:prstGeom prst="rect">
            <a:avLst/>
          </a:prstGeom>
        </p:spPr>
      </p:pic>
      <p:pic>
        <p:nvPicPr>
          <p:cNvPr id="29" name="Picture 28">
            <a:extLst>
              <a:ext uri="{FF2B5EF4-FFF2-40B4-BE49-F238E27FC236}">
                <a16:creationId xmlns:a16="http://schemas.microsoft.com/office/drawing/2014/main" xmlns="" id="{F6458254-8987-0625-46B7-DD1555DA2716}"/>
              </a:ext>
            </a:extLst>
          </p:cNvPr>
          <p:cNvPicPr>
            <a:picLocks noChangeAspect="1"/>
          </p:cNvPicPr>
          <p:nvPr/>
        </p:nvPicPr>
        <p:blipFill>
          <a:blip r:embed="rId6"/>
          <a:stretch>
            <a:fillRect/>
          </a:stretch>
        </p:blipFill>
        <p:spPr>
          <a:xfrm>
            <a:off x="6431965" y="1562092"/>
            <a:ext cx="4610929" cy="631246"/>
          </a:xfrm>
          <a:prstGeom prst="rect">
            <a:avLst/>
          </a:prstGeom>
        </p:spPr>
      </p:pic>
      <p:pic>
        <p:nvPicPr>
          <p:cNvPr id="33" name="Picture 32">
            <a:extLst>
              <a:ext uri="{FF2B5EF4-FFF2-40B4-BE49-F238E27FC236}">
                <a16:creationId xmlns:a16="http://schemas.microsoft.com/office/drawing/2014/main" xmlns="" id="{2F152460-BF82-C946-8676-A6C8BC30F595}"/>
              </a:ext>
            </a:extLst>
          </p:cNvPr>
          <p:cNvPicPr>
            <a:picLocks noChangeAspect="1"/>
          </p:cNvPicPr>
          <p:nvPr/>
        </p:nvPicPr>
        <p:blipFill>
          <a:blip r:embed="rId7"/>
          <a:stretch>
            <a:fillRect/>
          </a:stretch>
        </p:blipFill>
        <p:spPr>
          <a:xfrm>
            <a:off x="6459681" y="2367814"/>
            <a:ext cx="966354" cy="847725"/>
          </a:xfrm>
          <a:prstGeom prst="rect">
            <a:avLst/>
          </a:prstGeom>
        </p:spPr>
      </p:pic>
      <p:pic>
        <p:nvPicPr>
          <p:cNvPr id="35" name="Picture 34">
            <a:extLst>
              <a:ext uri="{FF2B5EF4-FFF2-40B4-BE49-F238E27FC236}">
                <a16:creationId xmlns:a16="http://schemas.microsoft.com/office/drawing/2014/main" xmlns="" id="{50CD97AE-CD86-C4BB-0E28-9A046FC71F0B}"/>
              </a:ext>
            </a:extLst>
          </p:cNvPr>
          <p:cNvPicPr>
            <a:picLocks noChangeAspect="1"/>
          </p:cNvPicPr>
          <p:nvPr/>
        </p:nvPicPr>
        <p:blipFill>
          <a:blip r:embed="rId8"/>
          <a:stretch>
            <a:fillRect/>
          </a:stretch>
        </p:blipFill>
        <p:spPr>
          <a:xfrm>
            <a:off x="7380140" y="2363082"/>
            <a:ext cx="3662754" cy="758949"/>
          </a:xfrm>
          <a:prstGeom prst="rect">
            <a:avLst/>
          </a:prstGeom>
        </p:spPr>
      </p:pic>
      <p:pic>
        <p:nvPicPr>
          <p:cNvPr id="37" name="Picture 36">
            <a:extLst>
              <a:ext uri="{FF2B5EF4-FFF2-40B4-BE49-F238E27FC236}">
                <a16:creationId xmlns:a16="http://schemas.microsoft.com/office/drawing/2014/main" xmlns="" id="{B9EFB1D7-E455-EEF2-3A60-7B52D4728664}"/>
              </a:ext>
            </a:extLst>
          </p:cNvPr>
          <p:cNvPicPr>
            <a:picLocks noChangeAspect="1"/>
          </p:cNvPicPr>
          <p:nvPr/>
        </p:nvPicPr>
        <p:blipFill>
          <a:blip r:embed="rId9"/>
          <a:stretch>
            <a:fillRect/>
          </a:stretch>
        </p:blipFill>
        <p:spPr>
          <a:xfrm>
            <a:off x="3556297" y="1668596"/>
            <a:ext cx="1479402" cy="1581150"/>
          </a:xfrm>
          <a:prstGeom prst="rect">
            <a:avLst/>
          </a:prstGeom>
        </p:spPr>
      </p:pic>
      <p:pic>
        <p:nvPicPr>
          <p:cNvPr id="41" name="Picture 40">
            <a:extLst>
              <a:ext uri="{FF2B5EF4-FFF2-40B4-BE49-F238E27FC236}">
                <a16:creationId xmlns:a16="http://schemas.microsoft.com/office/drawing/2014/main" xmlns="" id="{858DD4B9-4202-BDAA-EBC2-33A640A25671}"/>
              </a:ext>
            </a:extLst>
          </p:cNvPr>
          <p:cNvPicPr>
            <a:picLocks noChangeAspect="1"/>
          </p:cNvPicPr>
          <p:nvPr/>
        </p:nvPicPr>
        <p:blipFill>
          <a:blip r:embed="rId10"/>
          <a:stretch>
            <a:fillRect/>
          </a:stretch>
        </p:blipFill>
        <p:spPr>
          <a:xfrm>
            <a:off x="5729273" y="3625552"/>
            <a:ext cx="2992171" cy="1195822"/>
          </a:xfrm>
          <a:prstGeom prst="rect">
            <a:avLst/>
          </a:prstGeom>
        </p:spPr>
      </p:pic>
      <p:pic>
        <p:nvPicPr>
          <p:cNvPr id="43" name="Picture 42">
            <a:extLst>
              <a:ext uri="{FF2B5EF4-FFF2-40B4-BE49-F238E27FC236}">
                <a16:creationId xmlns:a16="http://schemas.microsoft.com/office/drawing/2014/main" xmlns="" id="{0AC0233E-0BF6-7AFB-F008-91CFDE0F00FC}"/>
              </a:ext>
            </a:extLst>
          </p:cNvPr>
          <p:cNvPicPr>
            <a:picLocks noChangeAspect="1"/>
          </p:cNvPicPr>
          <p:nvPr/>
        </p:nvPicPr>
        <p:blipFill>
          <a:blip r:embed="rId11"/>
          <a:stretch>
            <a:fillRect/>
          </a:stretch>
        </p:blipFill>
        <p:spPr>
          <a:xfrm>
            <a:off x="5729270" y="4778963"/>
            <a:ext cx="3006029" cy="992330"/>
          </a:xfrm>
          <a:prstGeom prst="rect">
            <a:avLst/>
          </a:prstGeom>
        </p:spPr>
      </p:pic>
      <p:pic>
        <p:nvPicPr>
          <p:cNvPr id="45" name="Picture 44">
            <a:extLst>
              <a:ext uri="{FF2B5EF4-FFF2-40B4-BE49-F238E27FC236}">
                <a16:creationId xmlns:a16="http://schemas.microsoft.com/office/drawing/2014/main" xmlns="" id="{01F8A40F-7598-8A3A-92C2-2852ECF10283}"/>
              </a:ext>
            </a:extLst>
          </p:cNvPr>
          <p:cNvPicPr>
            <a:picLocks noChangeAspect="1"/>
          </p:cNvPicPr>
          <p:nvPr/>
        </p:nvPicPr>
        <p:blipFill>
          <a:blip r:embed="rId12"/>
          <a:stretch>
            <a:fillRect/>
          </a:stretch>
        </p:blipFill>
        <p:spPr>
          <a:xfrm>
            <a:off x="2576945" y="3403457"/>
            <a:ext cx="3194992" cy="2193779"/>
          </a:xfrm>
          <a:prstGeom prst="rect">
            <a:avLst/>
          </a:prstGeom>
        </p:spPr>
      </p:pic>
      <p:pic>
        <p:nvPicPr>
          <p:cNvPr id="47" name="Picture 46">
            <a:extLst>
              <a:ext uri="{FF2B5EF4-FFF2-40B4-BE49-F238E27FC236}">
                <a16:creationId xmlns:a16="http://schemas.microsoft.com/office/drawing/2014/main" xmlns="" id="{DEBD432F-697E-3B33-DEC2-67ADCDB87A12}"/>
              </a:ext>
            </a:extLst>
          </p:cNvPr>
          <p:cNvPicPr>
            <a:picLocks noChangeAspect="1"/>
          </p:cNvPicPr>
          <p:nvPr/>
        </p:nvPicPr>
        <p:blipFill>
          <a:blip r:embed="rId13"/>
          <a:stretch>
            <a:fillRect/>
          </a:stretch>
        </p:blipFill>
        <p:spPr>
          <a:xfrm>
            <a:off x="5231830" y="5750067"/>
            <a:ext cx="4000500" cy="733425"/>
          </a:xfrm>
          <a:prstGeom prst="rect">
            <a:avLst/>
          </a:prstGeom>
        </p:spPr>
      </p:pic>
      <p:pic>
        <p:nvPicPr>
          <p:cNvPr id="52" name="Picture 51">
            <a:extLst>
              <a:ext uri="{FF2B5EF4-FFF2-40B4-BE49-F238E27FC236}">
                <a16:creationId xmlns:a16="http://schemas.microsoft.com/office/drawing/2014/main" xmlns="" id="{E2B15C65-B330-2118-C052-5358F8ED7332}"/>
              </a:ext>
            </a:extLst>
          </p:cNvPr>
          <p:cNvPicPr>
            <a:picLocks noChangeAspect="1"/>
          </p:cNvPicPr>
          <p:nvPr/>
        </p:nvPicPr>
        <p:blipFill>
          <a:blip r:embed="rId14"/>
          <a:stretch>
            <a:fillRect/>
          </a:stretch>
        </p:blipFill>
        <p:spPr>
          <a:xfrm>
            <a:off x="3485726" y="1362081"/>
            <a:ext cx="7750310" cy="2305050"/>
          </a:xfrm>
          <a:prstGeom prst="rect">
            <a:avLst/>
          </a:prstGeom>
        </p:spPr>
      </p:pic>
    </p:spTree>
    <p:extLst>
      <p:ext uri="{BB962C8B-B14F-4D97-AF65-F5344CB8AC3E}">
        <p14:creationId xmlns:p14="http://schemas.microsoft.com/office/powerpoint/2010/main" val="26515368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750"/>
                                        <p:tgtEl>
                                          <p:spTgt spid="15"/>
                                        </p:tgtEl>
                                      </p:cBhvr>
                                    </p:animEffect>
                                  </p:childTnLst>
                                </p:cTn>
                              </p:par>
                            </p:childTnLst>
                          </p:cTn>
                        </p:par>
                        <p:par>
                          <p:cTn id="13" fill="hold">
                            <p:stCondLst>
                              <p:cond delay="750"/>
                            </p:stCondLst>
                            <p:childTnLst>
                              <p:par>
                                <p:cTn id="14" presetID="22" presetClass="entr" presetSubtype="8" fill="hold"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left)">
                                      <p:cBhvr>
                                        <p:cTn id="16" dur="1000"/>
                                        <p:tgtEl>
                                          <p:spTgt spid="37"/>
                                        </p:tgtEl>
                                      </p:cBhvr>
                                    </p:animEffect>
                                  </p:childTnLst>
                                </p:cTn>
                              </p:par>
                            </p:childTnLst>
                          </p:cTn>
                        </p:par>
                        <p:par>
                          <p:cTn id="17" fill="hold">
                            <p:stCondLst>
                              <p:cond delay="1750"/>
                            </p:stCondLst>
                            <p:childTnLst>
                              <p:par>
                                <p:cTn id="18" presetID="8" presetClass="entr" presetSubtype="32"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diamond(out)">
                                      <p:cBhvr>
                                        <p:cTn id="20" dur="1000"/>
                                        <p:tgtEl>
                                          <p:spTgt spid="23"/>
                                        </p:tgtEl>
                                      </p:cBhvr>
                                    </p:animEffect>
                                  </p:childTnLst>
                                </p:cTn>
                              </p:par>
                            </p:childTnLst>
                          </p:cTn>
                        </p:par>
                        <p:par>
                          <p:cTn id="21" fill="hold">
                            <p:stCondLst>
                              <p:cond delay="2750"/>
                            </p:stCondLst>
                            <p:childTnLst>
                              <p:par>
                                <p:cTn id="22" presetID="8" presetClass="entr" presetSubtype="32"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diamond(out)">
                                      <p:cBhvr>
                                        <p:cTn id="24" dur="1000"/>
                                        <p:tgtEl>
                                          <p:spTgt spid="25"/>
                                        </p:tgtEl>
                                      </p:cBhvr>
                                    </p:animEffect>
                                  </p:childTnLst>
                                </p:cTn>
                              </p:par>
                            </p:childTnLst>
                          </p:cTn>
                        </p:par>
                        <p:par>
                          <p:cTn id="25" fill="hold">
                            <p:stCondLst>
                              <p:cond delay="3750"/>
                            </p:stCondLst>
                            <p:childTnLst>
                              <p:par>
                                <p:cTn id="26" presetID="8" presetClass="entr" presetSubtype="32"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diamond(out)">
                                      <p:cBhvr>
                                        <p:cTn id="28" dur="1000"/>
                                        <p:tgtEl>
                                          <p:spTgt spid="27"/>
                                        </p:tgtEl>
                                      </p:cBhvr>
                                    </p:animEffect>
                                  </p:childTnLst>
                                </p:cTn>
                              </p:par>
                            </p:childTnLst>
                          </p:cTn>
                        </p:par>
                        <p:par>
                          <p:cTn id="29" fill="hold">
                            <p:stCondLst>
                              <p:cond delay="4750"/>
                            </p:stCondLst>
                            <p:childTnLst>
                              <p:par>
                                <p:cTn id="30" presetID="2" presetClass="entr" presetSubtype="2"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1000" fill="hold"/>
                                        <p:tgtEl>
                                          <p:spTgt spid="29"/>
                                        </p:tgtEl>
                                        <p:attrNameLst>
                                          <p:attrName>ppt_x</p:attrName>
                                        </p:attrNameLst>
                                      </p:cBhvr>
                                      <p:tavLst>
                                        <p:tav tm="0">
                                          <p:val>
                                            <p:strVal val="1+#ppt_w/2"/>
                                          </p:val>
                                        </p:tav>
                                        <p:tav tm="100000">
                                          <p:val>
                                            <p:strVal val="#ppt_x"/>
                                          </p:val>
                                        </p:tav>
                                      </p:tavLst>
                                    </p:anim>
                                    <p:anim calcmode="lin" valueType="num">
                                      <p:cBhvr additive="base">
                                        <p:cTn id="33" dur="1000" fill="hold"/>
                                        <p:tgtEl>
                                          <p:spTgt spid="29"/>
                                        </p:tgtEl>
                                        <p:attrNameLst>
                                          <p:attrName>ppt_y</p:attrName>
                                        </p:attrNameLst>
                                      </p:cBhvr>
                                      <p:tavLst>
                                        <p:tav tm="0">
                                          <p:val>
                                            <p:strVal val="#ppt_y"/>
                                          </p:val>
                                        </p:tav>
                                        <p:tav tm="100000">
                                          <p:val>
                                            <p:strVal val="#ppt_y"/>
                                          </p:val>
                                        </p:tav>
                                      </p:tavLst>
                                    </p:anim>
                                  </p:childTnLst>
                                </p:cTn>
                              </p:par>
                            </p:childTnLst>
                          </p:cTn>
                        </p:par>
                        <p:par>
                          <p:cTn id="34" fill="hold">
                            <p:stCondLst>
                              <p:cond delay="5750"/>
                            </p:stCondLst>
                            <p:childTnLst>
                              <p:par>
                                <p:cTn id="35" presetID="2" presetClass="entr" presetSubtype="2"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additive="base">
                                        <p:cTn id="37" dur="1000" fill="hold"/>
                                        <p:tgtEl>
                                          <p:spTgt spid="35"/>
                                        </p:tgtEl>
                                        <p:attrNameLst>
                                          <p:attrName>ppt_x</p:attrName>
                                        </p:attrNameLst>
                                      </p:cBhvr>
                                      <p:tavLst>
                                        <p:tav tm="0">
                                          <p:val>
                                            <p:strVal val="1+#ppt_w/2"/>
                                          </p:val>
                                        </p:tav>
                                        <p:tav tm="100000">
                                          <p:val>
                                            <p:strVal val="#ppt_x"/>
                                          </p:val>
                                        </p:tav>
                                      </p:tavLst>
                                    </p:anim>
                                    <p:anim calcmode="lin" valueType="num">
                                      <p:cBhvr additive="base">
                                        <p:cTn id="38" dur="1000" fill="hold"/>
                                        <p:tgtEl>
                                          <p:spTgt spid="35"/>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1000" fill="hold"/>
                                        <p:tgtEl>
                                          <p:spTgt spid="33"/>
                                        </p:tgtEl>
                                        <p:attrNameLst>
                                          <p:attrName>ppt_x</p:attrName>
                                        </p:attrNameLst>
                                      </p:cBhvr>
                                      <p:tavLst>
                                        <p:tav tm="0">
                                          <p:val>
                                            <p:strVal val="1+#ppt_w/2"/>
                                          </p:val>
                                        </p:tav>
                                        <p:tav tm="100000">
                                          <p:val>
                                            <p:strVal val="#ppt_x"/>
                                          </p:val>
                                        </p:tav>
                                      </p:tavLst>
                                    </p:anim>
                                    <p:anim calcmode="lin" valueType="num">
                                      <p:cBhvr additive="base">
                                        <p:cTn id="42" dur="1000" fill="hold"/>
                                        <p:tgtEl>
                                          <p:spTgt spid="33"/>
                                        </p:tgtEl>
                                        <p:attrNameLst>
                                          <p:attrName>ppt_y</p:attrName>
                                        </p:attrNameLst>
                                      </p:cBhvr>
                                      <p:tavLst>
                                        <p:tav tm="0">
                                          <p:val>
                                            <p:strVal val="#ppt_y"/>
                                          </p:val>
                                        </p:tav>
                                        <p:tav tm="100000">
                                          <p:val>
                                            <p:strVal val="#ppt_y"/>
                                          </p:val>
                                        </p:tav>
                                      </p:tavLst>
                                    </p:anim>
                                  </p:childTnLst>
                                </p:cTn>
                              </p:par>
                            </p:childTnLst>
                          </p:cTn>
                        </p:par>
                        <p:par>
                          <p:cTn id="43" fill="hold">
                            <p:stCondLst>
                              <p:cond delay="6750"/>
                            </p:stCondLst>
                            <p:childTnLst>
                              <p:par>
                                <p:cTn id="44" presetID="16" presetClass="entr" presetSubtype="26" fill="hold" nodeType="after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barn(inHorizontal)">
                                      <p:cBhvr>
                                        <p:cTn id="46" dur="1000"/>
                                        <p:tgtEl>
                                          <p:spTgt spid="52"/>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wipe(up)">
                                      <p:cBhvr>
                                        <p:cTn id="51" dur="1000"/>
                                        <p:tgtEl>
                                          <p:spTgt spid="41"/>
                                        </p:tgtEl>
                                      </p:cBhvr>
                                    </p:animEffect>
                                  </p:childTnLst>
                                </p:cTn>
                              </p:par>
                            </p:childTnLst>
                          </p:cTn>
                        </p:par>
                        <p:par>
                          <p:cTn id="52" fill="hold">
                            <p:stCondLst>
                              <p:cond delay="1000"/>
                            </p:stCondLst>
                            <p:childTnLst>
                              <p:par>
                                <p:cTn id="53" presetID="22" presetClass="entr" presetSubtype="8" fill="hold" nodeType="after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wipe(left)">
                                      <p:cBhvr>
                                        <p:cTn id="55" dur="1000"/>
                                        <p:tgtEl>
                                          <p:spTgt spid="45"/>
                                        </p:tgtEl>
                                      </p:cBhvr>
                                    </p:animEffect>
                                  </p:childTnLst>
                                </p:cTn>
                              </p:par>
                              <p:par>
                                <p:cTn id="56" presetID="22" presetClass="entr" presetSubtype="1" fill="hold" nodeType="with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wipe(up)">
                                      <p:cBhvr>
                                        <p:cTn id="58" dur="1000"/>
                                        <p:tgtEl>
                                          <p:spTgt spid="43"/>
                                        </p:tgtEl>
                                      </p:cBhvr>
                                    </p:animEffect>
                                  </p:childTnLst>
                                </p:cTn>
                              </p:par>
                            </p:childTnLst>
                          </p:cTn>
                        </p:par>
                        <p:par>
                          <p:cTn id="59" fill="hold">
                            <p:stCondLst>
                              <p:cond delay="2000"/>
                            </p:stCondLst>
                            <p:childTnLst>
                              <p:par>
                                <p:cTn id="60" presetID="22" presetClass="entr" presetSubtype="1" fill="hold" nodeType="after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wipe(up)">
                                      <p:cBhvr>
                                        <p:cTn id="6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83F87A-FCD8-6A56-1A19-C4064C5AA7FC}"/>
              </a:ext>
            </a:extLst>
          </p:cNvPr>
          <p:cNvSpPr>
            <a:spLocks noGrp="1"/>
          </p:cNvSpPr>
          <p:nvPr>
            <p:ph type="title"/>
          </p:nvPr>
        </p:nvSpPr>
        <p:spPr>
          <a:xfrm>
            <a:off x="699650" y="144762"/>
            <a:ext cx="4786750" cy="825055"/>
          </a:xfrm>
        </p:spPr>
        <p:txBody>
          <a:bodyPr>
            <a:normAutofit/>
          </a:bodyPr>
          <a:lstStyle/>
          <a:p>
            <a:r>
              <a:rPr lang="en-US" b="1" u="sng" dirty="0">
                <a:solidFill>
                  <a:schemeClr val="accent6">
                    <a:lumMod val="75000"/>
                  </a:schemeClr>
                </a:solidFill>
              </a:rPr>
              <a:t>A. Cultivation phase:</a:t>
            </a:r>
          </a:p>
        </p:txBody>
      </p:sp>
      <p:sp>
        <p:nvSpPr>
          <p:cNvPr id="3" name="TextBox 2">
            <a:extLst>
              <a:ext uri="{FF2B5EF4-FFF2-40B4-BE49-F238E27FC236}">
                <a16:creationId xmlns:a16="http://schemas.microsoft.com/office/drawing/2014/main" xmlns="" id="{4870087A-415D-2D8F-6442-B023FB1975A3}"/>
              </a:ext>
            </a:extLst>
          </p:cNvPr>
          <p:cNvSpPr txBox="1"/>
          <p:nvPr/>
        </p:nvSpPr>
        <p:spPr>
          <a:xfrm>
            <a:off x="699650" y="886680"/>
            <a:ext cx="6144495" cy="5909310"/>
          </a:xfrm>
          <a:prstGeom prst="rect">
            <a:avLst/>
          </a:prstGeom>
          <a:noFill/>
        </p:spPr>
        <p:txBody>
          <a:bodyPr wrap="square" rtlCol="0">
            <a:spAutoFit/>
          </a:bodyPr>
          <a:lstStyle/>
          <a:p>
            <a:r>
              <a:rPr lang="en-US" sz="1800" dirty="0">
                <a:solidFill>
                  <a:srgbClr val="000000"/>
                </a:solidFill>
                <a:effectLst/>
                <a:latin typeface="Gill Sans MT" panose="020B0502020104020203" pitchFamily="34" charset="0"/>
                <a:ea typeface="Gill Sans MT" panose="020B0502020104020203" pitchFamily="34" charset="0"/>
                <a:cs typeface="Arial" panose="020B0604020202020204" pitchFamily="34" charset="0"/>
              </a:rPr>
              <a:t>(hybrid culture system), which consists of tubular photobioreactors fence “PBR” (producing green biomass under optimal growth conditions </a:t>
            </a:r>
            <a:r>
              <a:rPr lang="en-US" sz="1800" dirty="0">
                <a:solidFill>
                  <a:srgbClr val="00B050"/>
                </a:solidFill>
                <a:effectLst/>
                <a:latin typeface="Gill Sans MT" panose="020B0502020104020203" pitchFamily="34" charset="0"/>
                <a:ea typeface="Gill Sans MT" panose="020B0502020104020203" pitchFamily="34" charset="0"/>
                <a:cs typeface="Arial" panose="020B0604020202020204" pitchFamily="34" charset="0"/>
              </a:rPr>
              <a:t>‘’green stage’’</a:t>
            </a:r>
            <a:r>
              <a:rPr lang="en-US" sz="1800" dirty="0">
                <a:solidFill>
                  <a:srgbClr val="000000"/>
                </a:solidFill>
                <a:effectLst/>
                <a:latin typeface="Gill Sans MT" panose="020B0502020104020203" pitchFamily="34" charset="0"/>
                <a:ea typeface="Gill Sans MT" panose="020B0502020104020203" pitchFamily="34" charset="0"/>
                <a:cs typeface="Arial" panose="020B0604020202020204" pitchFamily="34" charset="0"/>
              </a:rPr>
              <a:t>) and complex of open raceway ponds (inducing Astaxanthin accumulation by exposing algal cells into stress environmental conditions </a:t>
            </a:r>
            <a:r>
              <a:rPr lang="en-US" sz="1800" dirty="0">
                <a:solidFill>
                  <a:srgbClr val="FF0000"/>
                </a:solidFill>
                <a:effectLst/>
                <a:latin typeface="Gill Sans MT" panose="020B0502020104020203" pitchFamily="34" charset="0"/>
                <a:ea typeface="Gill Sans MT" panose="020B0502020104020203" pitchFamily="34" charset="0"/>
                <a:cs typeface="Arial" panose="020B0604020202020204" pitchFamily="34" charset="0"/>
              </a:rPr>
              <a:t>‘’red stage’’</a:t>
            </a:r>
            <a:r>
              <a:rPr lang="en-US" sz="1800" dirty="0">
                <a:solidFill>
                  <a:srgbClr val="000000"/>
                </a:solidFill>
                <a:effectLst/>
                <a:latin typeface="Gill Sans MT" panose="020B0502020104020203" pitchFamily="34" charset="0"/>
                <a:ea typeface="Gill Sans MT" panose="020B0502020104020203" pitchFamily="34" charset="0"/>
                <a:cs typeface="Arial" panose="020B0604020202020204" pitchFamily="34" charset="0"/>
              </a:rPr>
              <a:t>)</a:t>
            </a:r>
          </a:p>
          <a:p>
            <a:endParaRPr lang="en-US" sz="1800" b="1" dirty="0">
              <a:solidFill>
                <a:srgbClr val="00B050"/>
              </a:solidFill>
              <a:effectLst/>
              <a:latin typeface="Gill Sans MT" panose="020B0502020104020203" pitchFamily="34" charset="0"/>
              <a:ea typeface="Gill Sans MT" panose="020B0502020104020203" pitchFamily="34" charset="0"/>
              <a:cs typeface="Arial" panose="020B0604020202020204" pitchFamily="34" charset="0"/>
            </a:endParaRPr>
          </a:p>
          <a:p>
            <a:pPr marL="285750" indent="-285750">
              <a:buFont typeface="Wingdings" panose="05000000000000000000" pitchFamily="2" charset="2"/>
              <a:buChar char="v"/>
            </a:pPr>
            <a:r>
              <a:rPr lang="en-US" sz="1800" b="1" dirty="0">
                <a:solidFill>
                  <a:srgbClr val="00B050"/>
                </a:solidFill>
                <a:effectLst/>
                <a:latin typeface="Gill Sans MT" panose="020B0502020104020203" pitchFamily="34" charset="0"/>
                <a:ea typeface="Gill Sans MT" panose="020B0502020104020203" pitchFamily="34" charset="0"/>
                <a:cs typeface="Arial" panose="020B0604020202020204" pitchFamily="34" charset="0"/>
              </a:rPr>
              <a:t>Green stage (motile vegetative stage):</a:t>
            </a:r>
            <a:endParaRPr lang="en-US" sz="1800" dirty="0">
              <a:solidFill>
                <a:srgbClr val="000000"/>
              </a:solidFill>
              <a:effectLst/>
              <a:latin typeface="Gill Sans MT" panose="020B0502020104020203" pitchFamily="34" charset="0"/>
              <a:ea typeface="Gill Sans MT" panose="020B0502020104020203" pitchFamily="34" charset="0"/>
              <a:cs typeface="Arial" panose="020B0604020202020204" pitchFamily="34" charset="0"/>
            </a:endParaRPr>
          </a:p>
          <a:p>
            <a:r>
              <a:rPr lang="en-US" sz="1800" dirty="0">
                <a:solidFill>
                  <a:srgbClr val="000000"/>
                </a:solidFill>
                <a:effectLst/>
                <a:latin typeface="Gill Sans MT" panose="020B0502020104020203" pitchFamily="34" charset="0"/>
                <a:ea typeface="Gill Sans MT" panose="020B0502020104020203" pitchFamily="34" charset="0"/>
                <a:cs typeface="Arial" panose="020B0604020202020204" pitchFamily="34" charset="0"/>
              </a:rPr>
              <a:t>in which the microalgae cells continuously divide and proliferate, synthesizing chlorophyll. During this stage full nutrient medium and moderate light intensity, temperature and pH are required.</a:t>
            </a:r>
          </a:p>
          <a:p>
            <a:endParaRPr lang="en-US" dirty="0">
              <a:solidFill>
                <a:srgbClr val="000000"/>
              </a:solidFill>
              <a:latin typeface="Gill Sans MT" panose="020B0502020104020203" pitchFamily="34" charset="0"/>
              <a:ea typeface="Gill Sans MT" panose="020B0502020104020203" pitchFamily="34" charset="0"/>
              <a:cs typeface="Arial" panose="020B0604020202020204" pitchFamily="34" charset="0"/>
            </a:endParaRPr>
          </a:p>
          <a:p>
            <a:pPr marL="285750" indent="-285750">
              <a:buFont typeface="Wingdings" panose="05000000000000000000" pitchFamily="2" charset="2"/>
              <a:buChar char="v"/>
            </a:pPr>
            <a:r>
              <a:rPr lang="en-US" sz="1800" b="1" dirty="0">
                <a:solidFill>
                  <a:srgbClr val="FF0000"/>
                </a:solidFill>
                <a:effectLst/>
                <a:latin typeface="Gill Sans MT" panose="020B0502020104020203" pitchFamily="34" charset="0"/>
                <a:ea typeface="Gill Sans MT" panose="020B0502020104020203" pitchFamily="34" charset="0"/>
                <a:cs typeface="Arial" panose="020B0604020202020204" pitchFamily="34" charset="0"/>
              </a:rPr>
              <a:t>Red stage (non-motile resting stage): </a:t>
            </a:r>
            <a:endParaRPr lang="en-US" dirty="0">
              <a:solidFill>
                <a:srgbClr val="000000"/>
              </a:solidFill>
              <a:latin typeface="Gill Sans MT" panose="020B0502020104020203" pitchFamily="34" charset="0"/>
              <a:ea typeface="Gill Sans MT" panose="020B0502020104020203" pitchFamily="34" charset="0"/>
              <a:cs typeface="Arial" panose="020B0604020202020204" pitchFamily="34" charset="0"/>
            </a:endParaRPr>
          </a:p>
          <a:p>
            <a:r>
              <a:rPr lang="en-US" sz="1800" dirty="0">
                <a:solidFill>
                  <a:srgbClr val="000000"/>
                </a:solidFill>
                <a:effectLst/>
                <a:latin typeface="Gill Sans MT" panose="020B0502020104020203" pitchFamily="34" charset="0"/>
                <a:ea typeface="Gill Sans MT" panose="020B0502020104020203" pitchFamily="34" charset="0"/>
                <a:cs typeface="Arial" panose="020B0604020202020204" pitchFamily="34" charset="0"/>
              </a:rPr>
              <a:t>in which cell division stops and chlorophyll levels don’t fluctuate, resulting in a continuous increase of Astaxanthin content and cellular dry weight. </a:t>
            </a:r>
          </a:p>
          <a:p>
            <a:endParaRPr lang="en-US" dirty="0">
              <a:solidFill>
                <a:srgbClr val="000000"/>
              </a:solidFill>
              <a:latin typeface="Gill Sans MT" panose="020B0502020104020203" pitchFamily="34" charset="0"/>
              <a:ea typeface="Gill Sans MT" panose="020B0502020104020203" pitchFamily="34" charset="0"/>
              <a:cs typeface="Arial" panose="020B0604020202020204" pitchFamily="34" charset="0"/>
            </a:endParaRPr>
          </a:p>
          <a:p>
            <a:r>
              <a:rPr lang="en-US" sz="1800" dirty="0">
                <a:solidFill>
                  <a:srgbClr val="000000"/>
                </a:solidFill>
                <a:effectLst/>
                <a:latin typeface="Gill Sans MT" panose="020B0502020104020203" pitchFamily="34" charset="0"/>
                <a:ea typeface="Gill Sans MT" panose="020B0502020104020203" pitchFamily="34" charset="0"/>
                <a:cs typeface="Arial" panose="020B0604020202020204" pitchFamily="34" charset="0"/>
              </a:rPr>
              <a:t>The inhibition of cell proliferation and the accumulation of Astaxanthin are triggered, when microalgal cells experience nutrient starvation. Further adverse environmental conditions involve high light intensity, high temperature and salt stress. </a:t>
            </a:r>
          </a:p>
          <a:p>
            <a:endParaRPr lang="en-US" dirty="0"/>
          </a:p>
        </p:txBody>
      </p:sp>
      <p:pic>
        <p:nvPicPr>
          <p:cNvPr id="7" name="Picture 6">
            <a:extLst>
              <a:ext uri="{FF2B5EF4-FFF2-40B4-BE49-F238E27FC236}">
                <a16:creationId xmlns:a16="http://schemas.microsoft.com/office/drawing/2014/main" xmlns="" id="{7E91143E-FA28-20BA-5D50-40600D0329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9061" y="723905"/>
            <a:ext cx="4352061" cy="1447800"/>
          </a:xfrm>
          <a:prstGeom prst="rect">
            <a:avLst/>
          </a:prstGeom>
        </p:spPr>
      </p:pic>
      <p:pic>
        <p:nvPicPr>
          <p:cNvPr id="9" name="Picture 8">
            <a:extLst>
              <a:ext uri="{FF2B5EF4-FFF2-40B4-BE49-F238E27FC236}">
                <a16:creationId xmlns:a16="http://schemas.microsoft.com/office/drawing/2014/main" xmlns="" id="{592E3788-0797-4ABE-4E58-EEE5507A4F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5552" y="2377348"/>
            <a:ext cx="2470962" cy="1692872"/>
          </a:xfrm>
          <a:prstGeom prst="rect">
            <a:avLst/>
          </a:prstGeom>
        </p:spPr>
      </p:pic>
      <p:pic>
        <p:nvPicPr>
          <p:cNvPr id="12" name="Picture 11">
            <a:extLst>
              <a:ext uri="{FF2B5EF4-FFF2-40B4-BE49-F238E27FC236}">
                <a16:creationId xmlns:a16="http://schemas.microsoft.com/office/drawing/2014/main" xmlns="" id="{B821F329-0177-0AE2-8FE8-A3E5D529BB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92613" y="2319336"/>
            <a:ext cx="1572920" cy="1889434"/>
          </a:xfrm>
          <a:prstGeom prst="rect">
            <a:avLst/>
          </a:prstGeom>
        </p:spPr>
      </p:pic>
      <p:pic>
        <p:nvPicPr>
          <p:cNvPr id="14" name="Picture 13">
            <a:extLst>
              <a:ext uri="{FF2B5EF4-FFF2-40B4-BE49-F238E27FC236}">
                <a16:creationId xmlns:a16="http://schemas.microsoft.com/office/drawing/2014/main" xmlns="" id="{7E894810-E573-D0CE-0B46-C5E7051C5F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35551" y="4249883"/>
            <a:ext cx="2461343" cy="1600200"/>
          </a:xfrm>
          <a:prstGeom prst="rect">
            <a:avLst/>
          </a:prstGeom>
        </p:spPr>
      </p:pic>
      <p:pic>
        <p:nvPicPr>
          <p:cNvPr id="16" name="Picture 15">
            <a:extLst>
              <a:ext uri="{FF2B5EF4-FFF2-40B4-BE49-F238E27FC236}">
                <a16:creationId xmlns:a16="http://schemas.microsoft.com/office/drawing/2014/main" xmlns="" id="{F662E35D-9ECF-34E9-E065-067FA24C08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61418" y="4249883"/>
            <a:ext cx="2028821" cy="1577255"/>
          </a:xfrm>
          <a:prstGeom prst="rect">
            <a:avLst/>
          </a:prstGeom>
        </p:spPr>
      </p:pic>
    </p:spTree>
    <p:extLst>
      <p:ext uri="{BB962C8B-B14F-4D97-AF65-F5344CB8AC3E}">
        <p14:creationId xmlns:p14="http://schemas.microsoft.com/office/powerpoint/2010/main" val="6138831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1000"/>
                                        <p:tgtEl>
                                          <p:spTgt spid="3">
                                            <p:txEl>
                                              <p:pRg st="0" end="0"/>
                                            </p:txEl>
                                          </p:spTgt>
                                        </p:tgtEl>
                                      </p:cBhvr>
                                    </p:animEffect>
                                  </p:childTnLst>
                                </p:cTn>
                              </p:par>
                            </p:childTnLst>
                          </p:cTn>
                        </p:par>
                        <p:par>
                          <p:cTn id="13" fill="hold">
                            <p:stCondLst>
                              <p:cond delay="1000"/>
                            </p:stCondLst>
                            <p:childTnLst>
                              <p:par>
                                <p:cTn id="14" presetID="14" presetClass="entr" presetSubtype="5"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vertical)">
                                      <p:cBhvr>
                                        <p:cTn id="16" dur="1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down)">
                                      <p:cBhvr>
                                        <p:cTn id="21" dur="435">
                                          <p:stCondLst>
                                            <p:cond delay="0"/>
                                          </p:stCondLst>
                                        </p:cTn>
                                        <p:tgtEl>
                                          <p:spTgt spid="3">
                                            <p:txEl>
                                              <p:pRg st="2" end="2"/>
                                            </p:txEl>
                                          </p:spTgt>
                                        </p:tgtEl>
                                      </p:cBhvr>
                                    </p:animEffect>
                                    <p:anim calcmode="lin" valueType="num">
                                      <p:cBhvr>
                                        <p:cTn id="22" dur="1367"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3" dur="498"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4" dur="498" tmFilter="0, 0; 0.125,0.2665; 0.25,0.4; 0.375,0.465; 0.5,0.5;  0.625,0.535; 0.75,0.6; 0.875,0.7335; 1,1">
                                          <p:stCondLst>
                                            <p:cond delay="498"/>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5" dur="249" tmFilter="0, 0; 0.125,0.2665; 0.25,0.4; 0.375,0.465; 0.5,0.5;  0.625,0.535; 0.75,0.6; 0.875,0.7335; 1,1">
                                          <p:stCondLst>
                                            <p:cond delay="993"/>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6" dur="123" tmFilter="0, 0; 0.125,0.2665; 0.25,0.4; 0.375,0.465; 0.5,0.5;  0.625,0.535; 0.75,0.6; 0.875,0.7335; 1,1">
                                          <p:stCondLst>
                                            <p:cond delay="1242"/>
                                          </p:stCondLst>
                                        </p:cTn>
                                        <p:tgtEl>
                                          <p:spTgt spid="3">
                                            <p:txEl>
                                              <p:pRg st="2" end="2"/>
                                            </p:txEl>
                                          </p:spTgt>
                                        </p:tgtEl>
                                        <p:attrNameLst>
                                          <p:attrName>ppt_y</p:attrName>
                                        </p:attrNameLst>
                                      </p:cBhvr>
                                      <p:tavLst>
                                        <p:tav tm="0" fmla="#ppt_y-sin(pi*$)/81">
                                          <p:val>
                                            <p:fltVal val="0"/>
                                          </p:val>
                                        </p:tav>
                                        <p:tav tm="100000">
                                          <p:val>
                                            <p:fltVal val="1"/>
                                          </p:val>
                                        </p:tav>
                                      </p:tavLst>
                                    </p:anim>
                                    <p:animScale>
                                      <p:cBhvr>
                                        <p:cTn id="27" dur="20">
                                          <p:stCondLst>
                                            <p:cond delay="487"/>
                                          </p:stCondLst>
                                        </p:cTn>
                                        <p:tgtEl>
                                          <p:spTgt spid="3">
                                            <p:txEl>
                                              <p:pRg st="2" end="2"/>
                                            </p:txEl>
                                          </p:spTgt>
                                        </p:tgtEl>
                                      </p:cBhvr>
                                      <p:to x="100000" y="60000"/>
                                    </p:animScale>
                                    <p:animScale>
                                      <p:cBhvr>
                                        <p:cTn id="28" dur="124" decel="50000">
                                          <p:stCondLst>
                                            <p:cond delay="507"/>
                                          </p:stCondLst>
                                        </p:cTn>
                                        <p:tgtEl>
                                          <p:spTgt spid="3">
                                            <p:txEl>
                                              <p:pRg st="2" end="2"/>
                                            </p:txEl>
                                          </p:spTgt>
                                        </p:tgtEl>
                                      </p:cBhvr>
                                      <p:to x="100000" y="100000"/>
                                    </p:animScale>
                                    <p:animScale>
                                      <p:cBhvr>
                                        <p:cTn id="29" dur="20">
                                          <p:stCondLst>
                                            <p:cond delay="984"/>
                                          </p:stCondLst>
                                        </p:cTn>
                                        <p:tgtEl>
                                          <p:spTgt spid="3">
                                            <p:txEl>
                                              <p:pRg st="2" end="2"/>
                                            </p:txEl>
                                          </p:spTgt>
                                        </p:tgtEl>
                                      </p:cBhvr>
                                      <p:to x="100000" y="80000"/>
                                    </p:animScale>
                                    <p:animScale>
                                      <p:cBhvr>
                                        <p:cTn id="30" dur="124" decel="50000">
                                          <p:stCondLst>
                                            <p:cond delay="1004"/>
                                          </p:stCondLst>
                                        </p:cTn>
                                        <p:tgtEl>
                                          <p:spTgt spid="3">
                                            <p:txEl>
                                              <p:pRg st="2" end="2"/>
                                            </p:txEl>
                                          </p:spTgt>
                                        </p:tgtEl>
                                      </p:cBhvr>
                                      <p:to x="100000" y="100000"/>
                                    </p:animScale>
                                    <p:animScale>
                                      <p:cBhvr>
                                        <p:cTn id="31" dur="20">
                                          <p:stCondLst>
                                            <p:cond delay="1231"/>
                                          </p:stCondLst>
                                        </p:cTn>
                                        <p:tgtEl>
                                          <p:spTgt spid="3">
                                            <p:txEl>
                                              <p:pRg st="2" end="2"/>
                                            </p:txEl>
                                          </p:spTgt>
                                        </p:tgtEl>
                                      </p:cBhvr>
                                      <p:to x="100000" y="90000"/>
                                    </p:animScale>
                                    <p:animScale>
                                      <p:cBhvr>
                                        <p:cTn id="32" dur="124" decel="50000">
                                          <p:stCondLst>
                                            <p:cond delay="1251"/>
                                          </p:stCondLst>
                                        </p:cTn>
                                        <p:tgtEl>
                                          <p:spTgt spid="3">
                                            <p:txEl>
                                              <p:pRg st="2" end="2"/>
                                            </p:txEl>
                                          </p:spTgt>
                                        </p:tgtEl>
                                      </p:cBhvr>
                                      <p:to x="100000" y="100000"/>
                                    </p:animScale>
                                    <p:animScale>
                                      <p:cBhvr>
                                        <p:cTn id="33" dur="20">
                                          <p:stCondLst>
                                            <p:cond delay="1356"/>
                                          </p:stCondLst>
                                        </p:cTn>
                                        <p:tgtEl>
                                          <p:spTgt spid="3">
                                            <p:txEl>
                                              <p:pRg st="2" end="2"/>
                                            </p:txEl>
                                          </p:spTgt>
                                        </p:tgtEl>
                                      </p:cBhvr>
                                      <p:to x="100000" y="95000"/>
                                    </p:animScale>
                                    <p:animScale>
                                      <p:cBhvr>
                                        <p:cTn id="34" dur="124" decel="50000">
                                          <p:stCondLst>
                                            <p:cond delay="1376"/>
                                          </p:stCondLst>
                                        </p:cTn>
                                        <p:tgtEl>
                                          <p:spTgt spid="3">
                                            <p:txEl>
                                              <p:pRg st="2" end="2"/>
                                            </p:txEl>
                                          </p:spTgt>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wipe(left)">
                                      <p:cBhvr>
                                        <p:cTn id="39" dur="1000"/>
                                        <p:tgtEl>
                                          <p:spTgt spid="3">
                                            <p:txEl>
                                              <p:pRg st="3" end="3"/>
                                            </p:txEl>
                                          </p:spTgt>
                                        </p:tgtEl>
                                      </p:cBhvr>
                                    </p:animEffect>
                                  </p:childTnLst>
                                </p:cTn>
                              </p:par>
                            </p:childTnLst>
                          </p:cTn>
                        </p:par>
                        <p:par>
                          <p:cTn id="40" fill="hold">
                            <p:stCondLst>
                              <p:cond delay="1000"/>
                            </p:stCondLst>
                            <p:childTnLst>
                              <p:par>
                                <p:cTn id="41" presetID="14" presetClass="entr" presetSubtype="10"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randombar(horizontal)">
                                      <p:cBhvr>
                                        <p:cTn id="43" dur="1000"/>
                                        <p:tgtEl>
                                          <p:spTgt spid="9"/>
                                        </p:tgtEl>
                                      </p:cBhvr>
                                    </p:animEffect>
                                  </p:childTnLst>
                                </p:cTn>
                              </p:par>
                              <p:par>
                                <p:cTn id="44" presetID="22" presetClass="entr" presetSubtype="8"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100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26" presetClass="entr" presetSubtype="0" fill="hold" nodeType="clickEffect">
                                  <p:stCondLst>
                                    <p:cond delay="0"/>
                                  </p:stCondLst>
                                  <p:childTnLst>
                                    <p:set>
                                      <p:cBhvr>
                                        <p:cTn id="50" dur="1" fill="hold">
                                          <p:stCondLst>
                                            <p:cond delay="0"/>
                                          </p:stCondLst>
                                        </p:cTn>
                                        <p:tgtEl>
                                          <p:spTgt spid="3">
                                            <p:txEl>
                                              <p:pRg st="5" end="5"/>
                                            </p:txEl>
                                          </p:spTgt>
                                        </p:tgtEl>
                                        <p:attrNameLst>
                                          <p:attrName>style.visibility</p:attrName>
                                        </p:attrNameLst>
                                      </p:cBhvr>
                                      <p:to>
                                        <p:strVal val="visible"/>
                                      </p:to>
                                    </p:set>
                                    <p:animEffect transition="in" filter="wipe(down)">
                                      <p:cBhvr>
                                        <p:cTn id="51" dur="435">
                                          <p:stCondLst>
                                            <p:cond delay="0"/>
                                          </p:stCondLst>
                                        </p:cTn>
                                        <p:tgtEl>
                                          <p:spTgt spid="3">
                                            <p:txEl>
                                              <p:pRg st="5" end="5"/>
                                            </p:txEl>
                                          </p:spTgt>
                                        </p:tgtEl>
                                      </p:cBhvr>
                                    </p:animEffect>
                                    <p:anim calcmode="lin" valueType="num">
                                      <p:cBhvr>
                                        <p:cTn id="52" dur="1367"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53" dur="498"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54" dur="498" tmFilter="0, 0; 0.125,0.2665; 0.25,0.4; 0.375,0.465; 0.5,0.5;  0.625,0.535; 0.75,0.6; 0.875,0.7335; 1,1">
                                          <p:stCondLst>
                                            <p:cond delay="498"/>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55" dur="249" tmFilter="0, 0; 0.125,0.2665; 0.25,0.4; 0.375,0.465; 0.5,0.5;  0.625,0.535; 0.75,0.6; 0.875,0.7335; 1,1">
                                          <p:stCondLst>
                                            <p:cond delay="993"/>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56" dur="123" tmFilter="0, 0; 0.125,0.2665; 0.25,0.4; 0.375,0.465; 0.5,0.5;  0.625,0.535; 0.75,0.6; 0.875,0.7335; 1,1">
                                          <p:stCondLst>
                                            <p:cond delay="1242"/>
                                          </p:stCondLst>
                                        </p:cTn>
                                        <p:tgtEl>
                                          <p:spTgt spid="3">
                                            <p:txEl>
                                              <p:pRg st="5" end="5"/>
                                            </p:txEl>
                                          </p:spTgt>
                                        </p:tgtEl>
                                        <p:attrNameLst>
                                          <p:attrName>ppt_y</p:attrName>
                                        </p:attrNameLst>
                                      </p:cBhvr>
                                      <p:tavLst>
                                        <p:tav tm="0" fmla="#ppt_y-sin(pi*$)/81">
                                          <p:val>
                                            <p:fltVal val="0"/>
                                          </p:val>
                                        </p:tav>
                                        <p:tav tm="100000">
                                          <p:val>
                                            <p:fltVal val="1"/>
                                          </p:val>
                                        </p:tav>
                                      </p:tavLst>
                                    </p:anim>
                                    <p:animScale>
                                      <p:cBhvr>
                                        <p:cTn id="57" dur="20">
                                          <p:stCondLst>
                                            <p:cond delay="487"/>
                                          </p:stCondLst>
                                        </p:cTn>
                                        <p:tgtEl>
                                          <p:spTgt spid="3">
                                            <p:txEl>
                                              <p:pRg st="5" end="5"/>
                                            </p:txEl>
                                          </p:spTgt>
                                        </p:tgtEl>
                                      </p:cBhvr>
                                      <p:to x="100000" y="60000"/>
                                    </p:animScale>
                                    <p:animScale>
                                      <p:cBhvr>
                                        <p:cTn id="58" dur="124" decel="50000">
                                          <p:stCondLst>
                                            <p:cond delay="507"/>
                                          </p:stCondLst>
                                        </p:cTn>
                                        <p:tgtEl>
                                          <p:spTgt spid="3">
                                            <p:txEl>
                                              <p:pRg st="5" end="5"/>
                                            </p:txEl>
                                          </p:spTgt>
                                        </p:tgtEl>
                                      </p:cBhvr>
                                      <p:to x="100000" y="100000"/>
                                    </p:animScale>
                                    <p:animScale>
                                      <p:cBhvr>
                                        <p:cTn id="59" dur="20">
                                          <p:stCondLst>
                                            <p:cond delay="984"/>
                                          </p:stCondLst>
                                        </p:cTn>
                                        <p:tgtEl>
                                          <p:spTgt spid="3">
                                            <p:txEl>
                                              <p:pRg st="5" end="5"/>
                                            </p:txEl>
                                          </p:spTgt>
                                        </p:tgtEl>
                                      </p:cBhvr>
                                      <p:to x="100000" y="80000"/>
                                    </p:animScale>
                                    <p:animScale>
                                      <p:cBhvr>
                                        <p:cTn id="60" dur="124" decel="50000">
                                          <p:stCondLst>
                                            <p:cond delay="1004"/>
                                          </p:stCondLst>
                                        </p:cTn>
                                        <p:tgtEl>
                                          <p:spTgt spid="3">
                                            <p:txEl>
                                              <p:pRg st="5" end="5"/>
                                            </p:txEl>
                                          </p:spTgt>
                                        </p:tgtEl>
                                      </p:cBhvr>
                                      <p:to x="100000" y="100000"/>
                                    </p:animScale>
                                    <p:animScale>
                                      <p:cBhvr>
                                        <p:cTn id="61" dur="20">
                                          <p:stCondLst>
                                            <p:cond delay="1231"/>
                                          </p:stCondLst>
                                        </p:cTn>
                                        <p:tgtEl>
                                          <p:spTgt spid="3">
                                            <p:txEl>
                                              <p:pRg st="5" end="5"/>
                                            </p:txEl>
                                          </p:spTgt>
                                        </p:tgtEl>
                                      </p:cBhvr>
                                      <p:to x="100000" y="90000"/>
                                    </p:animScale>
                                    <p:animScale>
                                      <p:cBhvr>
                                        <p:cTn id="62" dur="124" decel="50000">
                                          <p:stCondLst>
                                            <p:cond delay="1251"/>
                                          </p:stCondLst>
                                        </p:cTn>
                                        <p:tgtEl>
                                          <p:spTgt spid="3">
                                            <p:txEl>
                                              <p:pRg st="5" end="5"/>
                                            </p:txEl>
                                          </p:spTgt>
                                        </p:tgtEl>
                                      </p:cBhvr>
                                      <p:to x="100000" y="100000"/>
                                    </p:animScale>
                                    <p:animScale>
                                      <p:cBhvr>
                                        <p:cTn id="63" dur="20">
                                          <p:stCondLst>
                                            <p:cond delay="1356"/>
                                          </p:stCondLst>
                                        </p:cTn>
                                        <p:tgtEl>
                                          <p:spTgt spid="3">
                                            <p:txEl>
                                              <p:pRg st="5" end="5"/>
                                            </p:txEl>
                                          </p:spTgt>
                                        </p:tgtEl>
                                      </p:cBhvr>
                                      <p:to x="100000" y="95000"/>
                                    </p:animScale>
                                    <p:animScale>
                                      <p:cBhvr>
                                        <p:cTn id="64" dur="124" decel="50000">
                                          <p:stCondLst>
                                            <p:cond delay="1376"/>
                                          </p:stCondLst>
                                        </p:cTn>
                                        <p:tgtEl>
                                          <p:spTgt spid="3">
                                            <p:txEl>
                                              <p:pRg st="5" end="5"/>
                                            </p:txEl>
                                          </p:spTgt>
                                        </p:tgtEl>
                                      </p:cBhvr>
                                      <p:to x="100000" y="100000"/>
                                    </p:animScale>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3">
                                            <p:txEl>
                                              <p:pRg st="6" end="6"/>
                                            </p:txEl>
                                          </p:spTgt>
                                        </p:tgtEl>
                                        <p:attrNameLst>
                                          <p:attrName>style.visibility</p:attrName>
                                        </p:attrNameLst>
                                      </p:cBhvr>
                                      <p:to>
                                        <p:strVal val="visible"/>
                                      </p:to>
                                    </p:set>
                                    <p:animEffect transition="in" filter="wipe(left)">
                                      <p:cBhvr>
                                        <p:cTn id="69" dur="1000"/>
                                        <p:tgtEl>
                                          <p:spTgt spid="3">
                                            <p:txEl>
                                              <p:pRg st="6" end="6"/>
                                            </p:txEl>
                                          </p:spTgt>
                                        </p:tgtEl>
                                      </p:cBhvr>
                                    </p:animEffect>
                                  </p:childTnLst>
                                </p:cTn>
                              </p:par>
                            </p:childTnLst>
                          </p:cTn>
                        </p:par>
                        <p:par>
                          <p:cTn id="70" fill="hold">
                            <p:stCondLst>
                              <p:cond delay="1000"/>
                            </p:stCondLst>
                            <p:childTnLst>
                              <p:par>
                                <p:cTn id="71" presetID="14" presetClass="entr" presetSubtype="10" fill="hold" nodeType="after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randombar(horizontal)">
                                      <p:cBhvr>
                                        <p:cTn id="73" dur="1000"/>
                                        <p:tgtEl>
                                          <p:spTgt spid="14"/>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nodeType="clickEffect">
                                  <p:stCondLst>
                                    <p:cond delay="0"/>
                                  </p:stCondLst>
                                  <p:childTnLst>
                                    <p:set>
                                      <p:cBhvr>
                                        <p:cTn id="77" dur="1" fill="hold">
                                          <p:stCondLst>
                                            <p:cond delay="0"/>
                                          </p:stCondLst>
                                        </p:cTn>
                                        <p:tgtEl>
                                          <p:spTgt spid="3">
                                            <p:txEl>
                                              <p:pRg st="8" end="8"/>
                                            </p:txEl>
                                          </p:spTgt>
                                        </p:tgtEl>
                                        <p:attrNameLst>
                                          <p:attrName>style.visibility</p:attrName>
                                        </p:attrNameLst>
                                      </p:cBhvr>
                                      <p:to>
                                        <p:strVal val="visible"/>
                                      </p:to>
                                    </p:set>
                                    <p:animEffect transition="in" filter="wipe(left)">
                                      <p:cBhvr>
                                        <p:cTn id="78" dur="1000"/>
                                        <p:tgtEl>
                                          <p:spTgt spid="3">
                                            <p:txEl>
                                              <p:pRg st="8" end="8"/>
                                            </p:txEl>
                                          </p:spTgt>
                                        </p:tgtEl>
                                      </p:cBhvr>
                                    </p:animEffect>
                                  </p:childTnLst>
                                </p:cTn>
                              </p:par>
                              <p:par>
                                <p:cTn id="79" presetID="20" presetClass="entr" presetSubtype="0" fill="hold" nodeType="with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wedge">
                                      <p:cBhvr>
                                        <p:cTn id="8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83F87A-FCD8-6A56-1A19-C4064C5AA7FC}"/>
              </a:ext>
            </a:extLst>
          </p:cNvPr>
          <p:cNvSpPr>
            <a:spLocks noGrp="1"/>
          </p:cNvSpPr>
          <p:nvPr>
            <p:ph type="title"/>
          </p:nvPr>
        </p:nvSpPr>
        <p:spPr>
          <a:xfrm>
            <a:off x="699650" y="144762"/>
            <a:ext cx="4786750" cy="825055"/>
          </a:xfrm>
        </p:spPr>
        <p:txBody>
          <a:bodyPr>
            <a:normAutofit/>
          </a:bodyPr>
          <a:lstStyle/>
          <a:p>
            <a:r>
              <a:rPr lang="en-US" b="1" u="sng" dirty="0">
                <a:solidFill>
                  <a:schemeClr val="accent2">
                    <a:lumMod val="75000"/>
                  </a:schemeClr>
                </a:solidFill>
              </a:rPr>
              <a:t>B. Harvesting phase:</a:t>
            </a:r>
          </a:p>
        </p:txBody>
      </p:sp>
      <p:sp>
        <p:nvSpPr>
          <p:cNvPr id="4" name="TextBox 3">
            <a:extLst>
              <a:ext uri="{FF2B5EF4-FFF2-40B4-BE49-F238E27FC236}">
                <a16:creationId xmlns:a16="http://schemas.microsoft.com/office/drawing/2014/main" xmlns="" id="{319D17F9-BCCD-EFAA-622E-30153B2DECE0}"/>
              </a:ext>
            </a:extLst>
          </p:cNvPr>
          <p:cNvSpPr txBox="1"/>
          <p:nvPr/>
        </p:nvSpPr>
        <p:spPr>
          <a:xfrm>
            <a:off x="699649" y="922278"/>
            <a:ext cx="7967248" cy="2744406"/>
          </a:xfrm>
          <a:prstGeom prst="rect">
            <a:avLst/>
          </a:prstGeom>
          <a:noFill/>
        </p:spPr>
        <p:txBody>
          <a:bodyPr wrap="square" rtlCol="0">
            <a:spAutoFit/>
          </a:bodyPr>
          <a:lstStyle/>
          <a:p>
            <a:pPr>
              <a:lnSpc>
                <a:spcPct val="115000"/>
              </a:lnSpc>
              <a:spcAft>
                <a:spcPts val="1000"/>
              </a:spcAft>
            </a:pPr>
            <a:r>
              <a:rPr lang="en-US" sz="1800" dirty="0">
                <a:solidFill>
                  <a:srgbClr val="000000"/>
                </a:solidFill>
                <a:effectLst/>
                <a:latin typeface="Gill Sans MT" panose="020B0502020104020203" pitchFamily="34" charset="0"/>
                <a:ea typeface="Gill Sans MT" panose="020B0502020104020203" pitchFamily="34" charset="0"/>
                <a:cs typeface="Arial" panose="020B0604020202020204" pitchFamily="34" charset="0"/>
              </a:rPr>
              <a:t>Harvesting of algal biomass constitute a critical part within the production line, since it usually represents 20-30% of the production costs. High harvesting costs are due to various algal features that make harvesting of algal biomass difficult:</a:t>
            </a:r>
          </a:p>
          <a:p>
            <a:pPr marL="342900" lvl="0" indent="-342900">
              <a:lnSpc>
                <a:spcPct val="115000"/>
              </a:lnSpc>
              <a:buFont typeface="+mj-lt"/>
              <a:buAutoNum type="arabicParenR"/>
            </a:pPr>
            <a:r>
              <a:rPr lang="en-US" sz="1800" dirty="0">
                <a:solidFill>
                  <a:srgbClr val="000000"/>
                </a:solidFill>
                <a:effectLst/>
                <a:latin typeface="Gill Sans MT" panose="020B0502020104020203" pitchFamily="34" charset="0"/>
                <a:ea typeface="Gill Sans MT" panose="020B0502020104020203" pitchFamily="34" charset="0"/>
                <a:cs typeface="Arial" panose="020B0604020202020204" pitchFamily="34" charset="0"/>
              </a:rPr>
              <a:t>Low microalgae cell densities in the broth.</a:t>
            </a:r>
          </a:p>
          <a:p>
            <a:pPr marL="342900" lvl="0" indent="-342900">
              <a:lnSpc>
                <a:spcPct val="115000"/>
              </a:lnSpc>
              <a:buFont typeface="+mj-lt"/>
              <a:buAutoNum type="arabicParenR"/>
            </a:pPr>
            <a:r>
              <a:rPr lang="en-US" sz="1800" dirty="0">
                <a:solidFill>
                  <a:srgbClr val="000000"/>
                </a:solidFill>
                <a:effectLst/>
                <a:latin typeface="Gill Sans MT" panose="020B0502020104020203" pitchFamily="34" charset="0"/>
                <a:ea typeface="Gill Sans MT" panose="020B0502020104020203" pitchFamily="34" charset="0"/>
                <a:cs typeface="Arial" panose="020B0604020202020204" pitchFamily="34" charset="0"/>
              </a:rPr>
              <a:t>The small size of most algal cells.</a:t>
            </a:r>
          </a:p>
          <a:p>
            <a:pPr marL="342900" lvl="0" indent="-342900">
              <a:lnSpc>
                <a:spcPct val="115000"/>
              </a:lnSpc>
              <a:buFont typeface="+mj-lt"/>
              <a:buAutoNum type="arabicParenR"/>
            </a:pPr>
            <a:r>
              <a:rPr lang="en-US" sz="1800" dirty="0">
                <a:solidFill>
                  <a:srgbClr val="000000"/>
                </a:solidFill>
                <a:effectLst/>
                <a:latin typeface="Gill Sans MT" panose="020B0502020104020203" pitchFamily="34" charset="0"/>
                <a:ea typeface="Gill Sans MT" panose="020B0502020104020203" pitchFamily="34" charset="0"/>
                <a:cs typeface="Arial" panose="020B0604020202020204" pitchFamily="34" charset="0"/>
              </a:rPr>
              <a:t>The negatively charged algal suspension.</a:t>
            </a:r>
          </a:p>
          <a:p>
            <a:pPr marL="342900" lvl="0" indent="-342900">
              <a:lnSpc>
                <a:spcPct val="115000"/>
              </a:lnSpc>
              <a:spcAft>
                <a:spcPts val="1000"/>
              </a:spcAft>
              <a:buFont typeface="+mj-lt"/>
              <a:buAutoNum type="arabicParenR"/>
            </a:pPr>
            <a:r>
              <a:rPr lang="en-US" sz="1800" dirty="0">
                <a:solidFill>
                  <a:srgbClr val="000000"/>
                </a:solidFill>
                <a:effectLst/>
                <a:latin typeface="Gill Sans MT" panose="020B0502020104020203" pitchFamily="34" charset="0"/>
                <a:ea typeface="Gill Sans MT" panose="020B0502020104020203" pitchFamily="34" charset="0"/>
                <a:cs typeface="Arial" panose="020B0604020202020204" pitchFamily="34" charset="0"/>
              </a:rPr>
              <a:t>The fast growth rates of microalgae, which require frequent harvesting compared to terrestrial plants.</a:t>
            </a:r>
          </a:p>
        </p:txBody>
      </p:sp>
      <p:pic>
        <p:nvPicPr>
          <p:cNvPr id="10" name="Picture 9">
            <a:extLst>
              <a:ext uri="{FF2B5EF4-FFF2-40B4-BE49-F238E27FC236}">
                <a16:creationId xmlns:a16="http://schemas.microsoft.com/office/drawing/2014/main" xmlns="" id="{F381B87E-662E-8FC2-7C6E-A5B4FDCE3AD8}"/>
              </a:ext>
            </a:extLst>
          </p:cNvPr>
          <p:cNvPicPr>
            <a:picLocks noChangeAspect="1"/>
          </p:cNvPicPr>
          <p:nvPr/>
        </p:nvPicPr>
        <p:blipFill>
          <a:blip r:embed="rId2"/>
          <a:stretch>
            <a:fillRect/>
          </a:stretch>
        </p:blipFill>
        <p:spPr>
          <a:xfrm>
            <a:off x="8666897" y="272758"/>
            <a:ext cx="3143250" cy="3758915"/>
          </a:xfrm>
          <a:prstGeom prst="rect">
            <a:avLst/>
          </a:prstGeom>
        </p:spPr>
      </p:pic>
      <p:sp>
        <p:nvSpPr>
          <p:cNvPr id="11" name="Title 1">
            <a:extLst>
              <a:ext uri="{FF2B5EF4-FFF2-40B4-BE49-F238E27FC236}">
                <a16:creationId xmlns:a16="http://schemas.microsoft.com/office/drawing/2014/main" xmlns="" id="{F6C3745A-D9C8-9801-9398-3096B2D47914}"/>
              </a:ext>
            </a:extLst>
          </p:cNvPr>
          <p:cNvSpPr txBox="1">
            <a:spLocks/>
          </p:cNvSpPr>
          <p:nvPr/>
        </p:nvSpPr>
        <p:spPr>
          <a:xfrm>
            <a:off x="699648" y="3666684"/>
            <a:ext cx="4786750" cy="8250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u="sng" dirty="0">
                <a:solidFill>
                  <a:srgbClr val="FFC000"/>
                </a:solidFill>
              </a:rPr>
              <a:t>C. Extraction phase:</a:t>
            </a:r>
          </a:p>
        </p:txBody>
      </p:sp>
      <p:sp>
        <p:nvSpPr>
          <p:cNvPr id="13" name="TextBox 12">
            <a:extLst>
              <a:ext uri="{FF2B5EF4-FFF2-40B4-BE49-F238E27FC236}">
                <a16:creationId xmlns:a16="http://schemas.microsoft.com/office/drawing/2014/main" xmlns="" id="{BFF0071E-8C1F-5257-838F-9F73A788ABD3}"/>
              </a:ext>
            </a:extLst>
          </p:cNvPr>
          <p:cNvSpPr txBox="1"/>
          <p:nvPr/>
        </p:nvSpPr>
        <p:spPr>
          <a:xfrm>
            <a:off x="699648" y="4491739"/>
            <a:ext cx="4509662" cy="1726691"/>
          </a:xfrm>
          <a:prstGeom prst="rect">
            <a:avLst/>
          </a:prstGeom>
          <a:noFill/>
        </p:spPr>
        <p:txBody>
          <a:bodyPr wrap="square" rtlCol="0">
            <a:spAutoFit/>
          </a:bodyPr>
          <a:lstStyle/>
          <a:p>
            <a:pPr>
              <a:lnSpc>
                <a:spcPct val="115000"/>
              </a:lnSpc>
              <a:spcAft>
                <a:spcPts val="1000"/>
              </a:spcAft>
            </a:pPr>
            <a:r>
              <a:rPr lang="en-US" sz="1800" dirty="0">
                <a:solidFill>
                  <a:srgbClr val="000000"/>
                </a:solidFill>
                <a:effectLst/>
                <a:latin typeface="Gill Sans MT" panose="020B0502020104020203" pitchFamily="34" charset="0"/>
                <a:ea typeface="Gill Sans MT" panose="020B0502020104020203" pitchFamily="34" charset="0"/>
                <a:cs typeface="Arial" panose="020B0604020202020204" pitchFamily="34" charset="0"/>
              </a:rPr>
              <a:t>Extraction phase divided into three processes: </a:t>
            </a:r>
          </a:p>
          <a:p>
            <a:pPr marL="342900" indent="-342900">
              <a:lnSpc>
                <a:spcPct val="115000"/>
              </a:lnSpc>
              <a:spcAft>
                <a:spcPts val="1000"/>
              </a:spcAft>
              <a:buAutoNum type="arabicParenR"/>
            </a:pPr>
            <a:r>
              <a:rPr lang="en-US" sz="1800" dirty="0">
                <a:solidFill>
                  <a:srgbClr val="000000"/>
                </a:solidFill>
                <a:effectLst/>
                <a:latin typeface="Gill Sans MT" panose="020B0502020104020203" pitchFamily="34" charset="0"/>
                <a:ea typeface="Gill Sans MT" panose="020B0502020104020203" pitchFamily="34" charset="0"/>
                <a:cs typeface="Arial" panose="020B0604020202020204" pitchFamily="34" charset="0"/>
              </a:rPr>
              <a:t>Cell disruption. </a:t>
            </a:r>
          </a:p>
          <a:p>
            <a:pPr marL="342900" indent="-342900">
              <a:lnSpc>
                <a:spcPct val="115000"/>
              </a:lnSpc>
              <a:spcAft>
                <a:spcPts val="1000"/>
              </a:spcAft>
              <a:buAutoNum type="arabicParenR"/>
            </a:pPr>
            <a:r>
              <a:rPr lang="en-US" sz="1800" dirty="0">
                <a:solidFill>
                  <a:srgbClr val="000000"/>
                </a:solidFill>
                <a:effectLst/>
                <a:latin typeface="Gill Sans MT" panose="020B0502020104020203" pitchFamily="34" charset="0"/>
                <a:ea typeface="Gill Sans MT" panose="020B0502020104020203" pitchFamily="34" charset="0"/>
                <a:cs typeface="Arial" panose="020B0604020202020204" pitchFamily="34" charset="0"/>
              </a:rPr>
              <a:t>Dehydration. </a:t>
            </a:r>
          </a:p>
          <a:p>
            <a:pPr marL="342900" indent="-342900">
              <a:lnSpc>
                <a:spcPct val="115000"/>
              </a:lnSpc>
              <a:spcAft>
                <a:spcPts val="1000"/>
              </a:spcAft>
              <a:buAutoNum type="arabicParenR"/>
            </a:pPr>
            <a:r>
              <a:rPr lang="en-US" sz="1800" dirty="0">
                <a:solidFill>
                  <a:srgbClr val="000000"/>
                </a:solidFill>
                <a:effectLst/>
                <a:latin typeface="Gill Sans MT" panose="020B0502020104020203" pitchFamily="34" charset="0"/>
                <a:ea typeface="Gill Sans MT" panose="020B0502020104020203" pitchFamily="34" charset="0"/>
                <a:cs typeface="Arial" panose="020B0604020202020204" pitchFamily="34" charset="0"/>
              </a:rPr>
              <a:t>Recovery of the desired metabolite.</a:t>
            </a:r>
          </a:p>
        </p:txBody>
      </p:sp>
      <p:pic>
        <p:nvPicPr>
          <p:cNvPr id="17" name="Picture 16">
            <a:extLst>
              <a:ext uri="{FF2B5EF4-FFF2-40B4-BE49-F238E27FC236}">
                <a16:creationId xmlns:a16="http://schemas.microsoft.com/office/drawing/2014/main" xmlns="" id="{DCD6687F-D1FB-4CCC-A119-D3C3FDAC3102}"/>
              </a:ext>
            </a:extLst>
          </p:cNvPr>
          <p:cNvPicPr>
            <a:picLocks noChangeAspect="1"/>
          </p:cNvPicPr>
          <p:nvPr/>
        </p:nvPicPr>
        <p:blipFill rotWithShape="1">
          <a:blip r:embed="rId3"/>
          <a:srcRect r="19579"/>
          <a:stretch/>
        </p:blipFill>
        <p:spPr>
          <a:xfrm>
            <a:off x="6705600" y="4070633"/>
            <a:ext cx="5098473" cy="2518089"/>
          </a:xfrm>
          <a:prstGeom prst="rect">
            <a:avLst/>
          </a:prstGeom>
        </p:spPr>
      </p:pic>
    </p:spTree>
    <p:extLst>
      <p:ext uri="{BB962C8B-B14F-4D97-AF65-F5344CB8AC3E}">
        <p14:creationId xmlns:p14="http://schemas.microsoft.com/office/powerpoint/2010/main" val="6218342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left)">
                                      <p:cBhvr>
                                        <p:cTn id="12" dur="1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wipe(left)">
                                      <p:cBhvr>
                                        <p:cTn id="17" dur="1000"/>
                                        <p:tgtEl>
                                          <p:spTgt spid="4">
                                            <p:txEl>
                                              <p:pRg st="1" end="1"/>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wipe(left)">
                                      <p:cBhvr>
                                        <p:cTn id="21" dur="1000"/>
                                        <p:tgtEl>
                                          <p:spTgt spid="4">
                                            <p:txEl>
                                              <p:pRg st="2" end="2"/>
                                            </p:txEl>
                                          </p:spTgt>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wipe(left)">
                                      <p:cBhvr>
                                        <p:cTn id="25" dur="1000"/>
                                        <p:tgtEl>
                                          <p:spTgt spid="4">
                                            <p:txEl>
                                              <p:pRg st="3" end="3"/>
                                            </p:txEl>
                                          </p:spTgt>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Effect transition="in" filter="wipe(left)">
                                      <p:cBhvr>
                                        <p:cTn id="29" dur="1000"/>
                                        <p:tgtEl>
                                          <p:spTgt spid="4">
                                            <p:txEl>
                                              <p:pRg st="4" end="4"/>
                                            </p:txEl>
                                          </p:spTgt>
                                        </p:tgtEl>
                                      </p:cBhvr>
                                    </p:animEffect>
                                  </p:childTnLst>
                                </p:cTn>
                              </p:par>
                            </p:childTnLst>
                          </p:cTn>
                        </p:par>
                        <p:par>
                          <p:cTn id="30" fill="hold">
                            <p:stCondLst>
                              <p:cond delay="4000"/>
                            </p:stCondLst>
                            <p:childTnLst>
                              <p:par>
                                <p:cTn id="31" presetID="14" presetClass="entr" presetSubtype="5"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randombar(vertical)">
                                      <p:cBhvr>
                                        <p:cTn id="33" dur="10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20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3">
                                            <p:txEl>
                                              <p:pRg st="0" end="0"/>
                                            </p:txEl>
                                          </p:spTgt>
                                        </p:tgtEl>
                                        <p:attrNameLst>
                                          <p:attrName>style.visibility</p:attrName>
                                        </p:attrNameLst>
                                      </p:cBhvr>
                                      <p:to>
                                        <p:strVal val="visible"/>
                                      </p:to>
                                    </p:set>
                                    <p:animEffect transition="in" filter="wipe(left)">
                                      <p:cBhvr>
                                        <p:cTn id="43" dur="1000"/>
                                        <p:tgtEl>
                                          <p:spTgt spid="13">
                                            <p:txEl>
                                              <p:pRg st="0" end="0"/>
                                            </p:txEl>
                                          </p:spTgt>
                                        </p:tgtEl>
                                      </p:cBhvr>
                                    </p:animEffect>
                                  </p:childTnLst>
                                </p:cTn>
                              </p:par>
                            </p:childTnLst>
                          </p:cTn>
                        </p:par>
                        <p:par>
                          <p:cTn id="44" fill="hold">
                            <p:stCondLst>
                              <p:cond delay="1000"/>
                            </p:stCondLst>
                            <p:childTnLst>
                              <p:par>
                                <p:cTn id="45" presetID="22" presetClass="entr" presetSubtype="8" fill="hold" nodeType="afterEffect">
                                  <p:stCondLst>
                                    <p:cond delay="0"/>
                                  </p:stCondLst>
                                  <p:childTnLst>
                                    <p:set>
                                      <p:cBhvr>
                                        <p:cTn id="46" dur="1" fill="hold">
                                          <p:stCondLst>
                                            <p:cond delay="0"/>
                                          </p:stCondLst>
                                        </p:cTn>
                                        <p:tgtEl>
                                          <p:spTgt spid="13">
                                            <p:txEl>
                                              <p:pRg st="1" end="1"/>
                                            </p:txEl>
                                          </p:spTgt>
                                        </p:tgtEl>
                                        <p:attrNameLst>
                                          <p:attrName>style.visibility</p:attrName>
                                        </p:attrNameLst>
                                      </p:cBhvr>
                                      <p:to>
                                        <p:strVal val="visible"/>
                                      </p:to>
                                    </p:set>
                                    <p:animEffect transition="in" filter="wipe(left)">
                                      <p:cBhvr>
                                        <p:cTn id="47" dur="1000"/>
                                        <p:tgtEl>
                                          <p:spTgt spid="13">
                                            <p:txEl>
                                              <p:pRg st="1" end="1"/>
                                            </p:txEl>
                                          </p:spTgt>
                                        </p:tgtEl>
                                      </p:cBhvr>
                                    </p:animEffect>
                                  </p:childTnLst>
                                </p:cTn>
                              </p:par>
                            </p:childTnLst>
                          </p:cTn>
                        </p:par>
                        <p:par>
                          <p:cTn id="48" fill="hold">
                            <p:stCondLst>
                              <p:cond delay="2000"/>
                            </p:stCondLst>
                            <p:childTnLst>
                              <p:par>
                                <p:cTn id="49" presetID="22" presetClass="entr" presetSubtype="8" fill="hold" nodeType="afterEffect">
                                  <p:stCondLst>
                                    <p:cond delay="0"/>
                                  </p:stCondLst>
                                  <p:childTnLst>
                                    <p:set>
                                      <p:cBhvr>
                                        <p:cTn id="50" dur="1" fill="hold">
                                          <p:stCondLst>
                                            <p:cond delay="0"/>
                                          </p:stCondLst>
                                        </p:cTn>
                                        <p:tgtEl>
                                          <p:spTgt spid="13">
                                            <p:txEl>
                                              <p:pRg st="2" end="2"/>
                                            </p:txEl>
                                          </p:spTgt>
                                        </p:tgtEl>
                                        <p:attrNameLst>
                                          <p:attrName>style.visibility</p:attrName>
                                        </p:attrNameLst>
                                      </p:cBhvr>
                                      <p:to>
                                        <p:strVal val="visible"/>
                                      </p:to>
                                    </p:set>
                                    <p:animEffect transition="in" filter="wipe(left)">
                                      <p:cBhvr>
                                        <p:cTn id="51" dur="1000"/>
                                        <p:tgtEl>
                                          <p:spTgt spid="13">
                                            <p:txEl>
                                              <p:pRg st="2" end="2"/>
                                            </p:txEl>
                                          </p:spTgt>
                                        </p:tgtEl>
                                      </p:cBhvr>
                                    </p:animEffect>
                                  </p:childTnLst>
                                </p:cTn>
                              </p:par>
                            </p:childTnLst>
                          </p:cTn>
                        </p:par>
                        <p:par>
                          <p:cTn id="52" fill="hold">
                            <p:stCondLst>
                              <p:cond delay="3000"/>
                            </p:stCondLst>
                            <p:childTnLst>
                              <p:par>
                                <p:cTn id="53" presetID="22" presetClass="entr" presetSubtype="8" fill="hold" nodeType="afterEffect">
                                  <p:stCondLst>
                                    <p:cond delay="0"/>
                                  </p:stCondLst>
                                  <p:childTnLst>
                                    <p:set>
                                      <p:cBhvr>
                                        <p:cTn id="54" dur="1" fill="hold">
                                          <p:stCondLst>
                                            <p:cond delay="0"/>
                                          </p:stCondLst>
                                        </p:cTn>
                                        <p:tgtEl>
                                          <p:spTgt spid="13">
                                            <p:txEl>
                                              <p:pRg st="3" end="3"/>
                                            </p:txEl>
                                          </p:spTgt>
                                        </p:tgtEl>
                                        <p:attrNameLst>
                                          <p:attrName>style.visibility</p:attrName>
                                        </p:attrNameLst>
                                      </p:cBhvr>
                                      <p:to>
                                        <p:strVal val="visible"/>
                                      </p:to>
                                    </p:set>
                                    <p:animEffect transition="in" filter="wipe(left)">
                                      <p:cBhvr>
                                        <p:cTn id="55" dur="1000"/>
                                        <p:tgtEl>
                                          <p:spTgt spid="13">
                                            <p:txEl>
                                              <p:pRg st="3" end="3"/>
                                            </p:txEl>
                                          </p:spTgt>
                                        </p:tgtEl>
                                      </p:cBhvr>
                                    </p:animEffect>
                                  </p:childTnLst>
                                </p:cTn>
                              </p:par>
                            </p:childTnLst>
                          </p:cTn>
                        </p:par>
                        <p:par>
                          <p:cTn id="56" fill="hold">
                            <p:stCondLst>
                              <p:cond delay="4000"/>
                            </p:stCondLst>
                            <p:childTnLst>
                              <p:par>
                                <p:cTn id="57" presetID="14" presetClass="entr" presetSubtype="5" fill="hold"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randombar(vertical)">
                                      <p:cBhvr>
                                        <p:cTn id="59"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740</TotalTime>
  <Words>471</Words>
  <Application>Microsoft Office PowerPoint</Application>
  <PresentationFormat>Custom</PresentationFormat>
  <Paragraphs>39</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Astaxanthin</vt:lpstr>
      <vt:lpstr>What is Astaxanthin?</vt:lpstr>
      <vt:lpstr>Astaxanthin: Natural Vs. Synthetic</vt:lpstr>
      <vt:lpstr>Project Methodology:</vt:lpstr>
      <vt:lpstr>A. Cultivation phase:</vt:lpstr>
      <vt:lpstr>B. Harvesting phase: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Astaxanthin</dc:title>
  <dc:creator>Ahmed Elfeel</dc:creator>
  <cp:lastModifiedBy>Malak</cp:lastModifiedBy>
  <cp:revision>18</cp:revision>
  <dcterms:created xsi:type="dcterms:W3CDTF">2023-05-28T08:36:53Z</dcterms:created>
  <dcterms:modified xsi:type="dcterms:W3CDTF">2024-07-29T11:12:44Z</dcterms:modified>
</cp:coreProperties>
</file>